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olors16.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theme/theme3.xml" ContentType="application/vnd.openxmlformats-officedocument.theme+xml"/>
  <Override PartName="/ppt/charts/colors19.xml" ContentType="application/vnd.ms-office.chartcolorstyle+xml"/>
  <Override PartName="/ppt/charts/style16.xml" ContentType="application/vnd.ms-office.chart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6.xml" ContentType="application/vnd.openxmlformats-officedocument.drawingml.chart+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olors15.xml" ContentType="application/vnd.ms-office.chartcolorstyle+xml"/>
  <Override PartName="/ppt/charts/style15.xml" ContentType="application/vnd.ms-office.chart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15.xml" ContentType="application/vnd.openxmlformats-officedocument.drawingml.chart+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authors.xml" ContentType="application/vnd.ms-powerpoint.authors+xml"/>
  <Override PartName="/ppt/charts/style19.xml" ContentType="application/vnd.ms-office.chartstyle+xml"/>
  <Override PartName="/ppt/theme/theme2.xml" ContentType="application/vnd.openxmlformats-officedocument.theme+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theme/theme1.xml" ContentType="application/vnd.openxmlformats-officedocument.theme+xml"/>
  <Override PartName="/ppt/charts/style8.xml" ContentType="application/vnd.ms-office.chartstyle+xml"/>
  <Override PartName="/ppt/notesMasters/notesMaster1.xml" ContentType="application/vnd.openxmlformats-officedocument.presentationml.notesMaster+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3"/>
  </p:notesMasterIdLst>
  <p:sldIdLst>
    <p:sldId id="1583" r:id="rId3"/>
    <p:sldId id="1706" r:id="rId4"/>
    <p:sldId id="1625" r:id="rId5"/>
    <p:sldId id="1704" r:id="rId6"/>
    <p:sldId id="1629" r:id="rId7"/>
    <p:sldId id="1631" r:id="rId8"/>
    <p:sldId id="1633" r:id="rId9"/>
    <p:sldId id="1676" r:id="rId10"/>
    <p:sldId id="1677" r:id="rId11"/>
    <p:sldId id="1600" r:id="rId12"/>
    <p:sldId id="1678" r:id="rId13"/>
    <p:sldId id="1708" r:id="rId14"/>
    <p:sldId id="1646" r:id="rId15"/>
    <p:sldId id="1653" r:id="rId16"/>
    <p:sldId id="1656" r:id="rId17"/>
    <p:sldId id="1705" r:id="rId18"/>
    <p:sldId id="1657" r:id="rId19"/>
    <p:sldId id="1642" r:id="rId20"/>
    <p:sldId id="1660" r:id="rId21"/>
    <p:sldId id="1662" r:id="rId22"/>
    <p:sldId id="1664" r:id="rId23"/>
    <p:sldId id="1684" r:id="rId24"/>
    <p:sldId id="1685" r:id="rId25"/>
    <p:sldId id="1686" r:id="rId26"/>
    <p:sldId id="1690" r:id="rId27"/>
    <p:sldId id="1691" r:id="rId28"/>
    <p:sldId id="1692" r:id="rId29"/>
    <p:sldId id="1658" r:id="rId30"/>
    <p:sldId id="1659" r:id="rId31"/>
    <p:sldId id="158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F8817C-FB10-2FEB-B0DE-2A579C79DAC6}" name="Evan Dixon" initials="ED" userId="S::edixon@citizensfor.com::8fa6b9f7-5323-443c-a4d5-83c6224bd25f" providerId="AD"/>
  <p188:author id="{5D2C9FDA-C20A-15B5-C106-270BD5E4B4E4}" name="Emily Pappas" initials="EP" userId="S::epappas@cogent-strategies.com::f75949e7-5a0f-4ef7-b4f7-34cd54903c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A5A5A5"/>
    <a:srgbClr val="F2AC44"/>
    <a:srgbClr val="F0F0F0"/>
    <a:srgbClr val="E1E1E1"/>
    <a:srgbClr val="C0504D"/>
    <a:srgbClr val="FFF6DB"/>
    <a:srgbClr val="9A57CD"/>
    <a:srgbClr val="4C7B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6" autoAdjust="0"/>
    <p:restoredTop sz="91973" autoAdjust="0"/>
  </p:normalViewPr>
  <p:slideViewPr>
    <p:cSldViewPr snapToGrid="0">
      <p:cViewPr varScale="1">
        <p:scale>
          <a:sx n="117" d="100"/>
          <a:sy n="117"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175845867377143"/>
          <c:w val="1"/>
          <c:h val="0.62874968571398715"/>
        </c:manualLayout>
      </c:layout>
      <c:barChart>
        <c:barDir val="col"/>
        <c:grouping val="clustered"/>
        <c:varyColors val="0"/>
        <c:ser>
          <c:idx val="0"/>
          <c:order val="0"/>
          <c:tx>
            <c:strRef>
              <c:f>Sheet1!$B$1</c:f>
              <c:strCache>
                <c:ptCount val="1"/>
                <c:pt idx="0">
                  <c:v>Right Direction</c:v>
                </c:pt>
              </c:strCache>
            </c:strRef>
          </c:tx>
          <c:spPr>
            <a:solidFill>
              <a:srgbClr val="C0504D"/>
            </a:solidFill>
            <a:ln>
              <a:solidFill>
                <a:srgbClr val="000000"/>
              </a:solidFill>
            </a:ln>
            <a:effectLst/>
            <a:scene3d>
              <a:camera prst="orthographicFront"/>
              <a:lightRig rig="threePt" dir="t"/>
            </a:scene3d>
            <a:sp3d/>
          </c:spPr>
          <c:invertIfNegative val="0"/>
          <c:dPt>
            <c:idx val="0"/>
            <c:invertIfNegative val="0"/>
            <c:bubble3D val="0"/>
            <c:spPr>
              <a:solidFill>
                <a:schemeClr val="accent6">
                  <a:lumMod val="75000"/>
                </a:schemeClr>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5-72BF-4D2F-9BBD-598BE4D12BF1}"/>
              </c:ext>
            </c:extLst>
          </c:dPt>
          <c:dPt>
            <c:idx val="2"/>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2-72BF-4D2F-9BBD-598BE4D12BF1}"/>
              </c:ext>
            </c:extLst>
          </c:dPt>
          <c:dPt>
            <c:idx val="3"/>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5-572C-466C-A117-328D573F083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c:v>
                </c:pt>
                <c:pt idx="1">
                  <c:v>GOP 
(42%)</c:v>
                </c:pt>
                <c:pt idx="2">
                  <c:v>IND
(17%)</c:v>
                </c:pt>
                <c:pt idx="3">
                  <c:v>DEM
(41%)</c:v>
                </c:pt>
              </c:strCache>
            </c:strRef>
          </c:cat>
          <c:val>
            <c:numRef>
              <c:f>Sheet1!$B$2:$B$5</c:f>
              <c:numCache>
                <c:formatCode>0%</c:formatCode>
                <c:ptCount val="4"/>
                <c:pt idx="0">
                  <c:v>0.28999999999999998</c:v>
                </c:pt>
                <c:pt idx="1">
                  <c:v>7.0000000000000007E-2</c:v>
                </c:pt>
                <c:pt idx="2">
                  <c:v>0.25</c:v>
                </c:pt>
                <c:pt idx="3">
                  <c:v>0.53</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Wrong Track</c:v>
                </c:pt>
              </c:strCache>
            </c:strRef>
          </c:tx>
          <c:spPr>
            <a:solidFill>
              <a:srgbClr val="C0504D"/>
            </a:solidFill>
            <a:ln>
              <a:solidFill>
                <a:srgbClr val="000000"/>
              </a:solidFill>
            </a:ln>
            <a:effectLst/>
          </c:spPr>
          <c:invertIfNegative val="0"/>
          <c:dPt>
            <c:idx val="0"/>
            <c:invertIfNegative val="0"/>
            <c:bubble3D val="0"/>
            <c:spPr>
              <a:solidFill>
                <a:srgbClr val="F2AC44"/>
              </a:solidFill>
              <a:ln>
                <a:solidFill>
                  <a:srgbClr val="000000"/>
                </a:solidFill>
              </a:ln>
              <a:effectLst/>
            </c:spPr>
            <c:extLst>
              <c:ext xmlns:c16="http://schemas.microsoft.com/office/drawing/2014/chart" uri="{C3380CC4-5D6E-409C-BE32-E72D297353CC}">
                <c16:uniqueId val="{00000006-72BF-4D2F-9BBD-598BE4D12BF1}"/>
              </c:ext>
            </c:extLst>
          </c:dPt>
          <c:dPt>
            <c:idx val="2"/>
            <c:invertIfNegative val="0"/>
            <c:bubble3D val="0"/>
            <c:spPr>
              <a:solidFill>
                <a:srgbClr val="9A57CD"/>
              </a:solidFill>
              <a:ln>
                <a:solidFill>
                  <a:srgbClr val="000000"/>
                </a:solidFill>
              </a:ln>
              <a:effectLst/>
            </c:spPr>
            <c:extLst>
              <c:ext xmlns:c16="http://schemas.microsoft.com/office/drawing/2014/chart" uri="{C3380CC4-5D6E-409C-BE32-E72D297353CC}">
                <c16:uniqueId val="{00000003-72BF-4D2F-9BBD-598BE4D12BF1}"/>
              </c:ext>
            </c:extLst>
          </c:dPt>
          <c:dPt>
            <c:idx val="3"/>
            <c:invertIfNegative val="0"/>
            <c:bubble3D val="0"/>
            <c:spPr>
              <a:solidFill>
                <a:srgbClr val="4C7BD1"/>
              </a:solidFill>
              <a:ln>
                <a:solidFill>
                  <a:srgbClr val="000000"/>
                </a:solidFill>
              </a:ln>
              <a:effectLst/>
            </c:spPr>
            <c:extLst>
              <c:ext xmlns:c16="http://schemas.microsoft.com/office/drawing/2014/chart" uri="{C3380CC4-5D6E-409C-BE32-E72D297353CC}">
                <c16:uniqueId val="{0000000B-572C-466C-A117-328D573F083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c:v>
                </c:pt>
                <c:pt idx="1">
                  <c:v>GOP 
(42%)</c:v>
                </c:pt>
                <c:pt idx="2">
                  <c:v>IND
(17%)</c:v>
                </c:pt>
                <c:pt idx="3">
                  <c:v>DEM
(41%)</c:v>
                </c:pt>
              </c:strCache>
            </c:strRef>
          </c:cat>
          <c:val>
            <c:numRef>
              <c:f>Sheet1!$C$2:$C$5</c:f>
              <c:numCache>
                <c:formatCode>0%</c:formatCode>
                <c:ptCount val="4"/>
                <c:pt idx="0">
                  <c:v>0.64</c:v>
                </c:pt>
                <c:pt idx="1">
                  <c:v>0.91</c:v>
                </c:pt>
                <c:pt idx="2">
                  <c:v>0.68</c:v>
                </c:pt>
                <c:pt idx="3">
                  <c:v>0.36</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25"/>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58643710196160237"/>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dLbl>
              <c:idx val="0"/>
              <c:layout>
                <c:manualLayout>
                  <c:x val="2.7777777777777779E-3"/>
                  <c:y val="1.04097365453301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C-4282-BA21-58228F9F3E2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18-34
(26%)</c:v>
                </c:pt>
                <c:pt idx="1">
                  <c:v>35-44
(19%)</c:v>
                </c:pt>
                <c:pt idx="2">
                  <c:v>45-54
(12%)</c:v>
                </c:pt>
                <c:pt idx="3">
                  <c:v>55-64
(19%)</c:v>
                </c:pt>
                <c:pt idx="4">
                  <c:v>65+
(24%)</c:v>
                </c:pt>
              </c:strCache>
            </c:strRef>
          </c:cat>
          <c:val>
            <c:numRef>
              <c:f>Sheet1!$B$7:$B$11</c:f>
              <c:numCache>
                <c:formatCode>0%</c:formatCode>
                <c:ptCount val="5"/>
                <c:pt idx="0">
                  <c:v>0.51</c:v>
                </c:pt>
                <c:pt idx="1">
                  <c:v>0.5</c:v>
                </c:pt>
                <c:pt idx="2">
                  <c:v>0.36</c:v>
                </c:pt>
                <c:pt idx="3">
                  <c:v>0.28000000000000003</c:v>
                </c:pt>
                <c:pt idx="4">
                  <c:v>0.31</c:v>
                </c:pt>
              </c:numCache>
            </c:numRef>
          </c:val>
          <c:extLst>
            <c:ext xmlns:c16="http://schemas.microsoft.com/office/drawing/2014/chart" uri="{C3380CC4-5D6E-409C-BE32-E72D297353CC}">
              <c16:uniqueId val="{00000000-D4FE-4463-AF84-CB7368E5578D}"/>
            </c:ext>
          </c:extLst>
        </c:ser>
        <c:ser>
          <c:idx val="1"/>
          <c:order val="1"/>
          <c:tx>
            <c:strRef>
              <c:f>Sheet1!$C$1</c:f>
              <c:strCache>
                <c:ptCount val="1"/>
                <c:pt idx="0">
                  <c:v>No</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18-34
(26%)</c:v>
                </c:pt>
                <c:pt idx="1">
                  <c:v>35-44
(19%)</c:v>
                </c:pt>
                <c:pt idx="2">
                  <c:v>45-54
(12%)</c:v>
                </c:pt>
                <c:pt idx="3">
                  <c:v>55-64
(19%)</c:v>
                </c:pt>
                <c:pt idx="4">
                  <c:v>65+
(24%)</c:v>
                </c:pt>
              </c:strCache>
            </c:strRef>
          </c:cat>
          <c:val>
            <c:numRef>
              <c:f>Sheet1!$C$7:$C$11</c:f>
              <c:numCache>
                <c:formatCode>0%</c:formatCode>
                <c:ptCount val="5"/>
                <c:pt idx="0">
                  <c:v>0.36</c:v>
                </c:pt>
                <c:pt idx="1">
                  <c:v>0.31</c:v>
                </c:pt>
                <c:pt idx="2">
                  <c:v>0.45</c:v>
                </c:pt>
                <c:pt idx="3">
                  <c:v>0.56000000000000005</c:v>
                </c:pt>
                <c:pt idx="4">
                  <c:v>0.56000000000000005</c:v>
                </c:pt>
              </c:numCache>
            </c:numRef>
          </c:val>
          <c:extLst>
            <c:ext xmlns:c16="http://schemas.microsoft.com/office/drawing/2014/chart" uri="{C3380CC4-5D6E-409C-BE32-E72D297353CC}">
              <c16:uniqueId val="{00000001-D4FE-4463-AF84-CB7368E5578D}"/>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58643710196160237"/>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dLbl>
              <c:idx val="0"/>
              <c:layout>
                <c:manualLayout>
                  <c:x val="-8.3333333333335362E-3"/>
                  <c:y val="1.04096035559861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6E-4EC0-BD2D-BBF981A877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18-34
(26%)</c:v>
                </c:pt>
                <c:pt idx="1">
                  <c:v>35-44
(19%)</c:v>
                </c:pt>
                <c:pt idx="2">
                  <c:v>45-54
(12%)</c:v>
                </c:pt>
                <c:pt idx="3">
                  <c:v>55-64
(19%)</c:v>
                </c:pt>
                <c:pt idx="4">
                  <c:v>65+
(24%)</c:v>
                </c:pt>
              </c:strCache>
            </c:strRef>
          </c:cat>
          <c:val>
            <c:numRef>
              <c:f>Sheet1!$B$7:$B$11</c:f>
              <c:numCache>
                <c:formatCode>0%</c:formatCode>
                <c:ptCount val="5"/>
                <c:pt idx="0">
                  <c:v>0.57999999999999996</c:v>
                </c:pt>
                <c:pt idx="1">
                  <c:v>0.57999999999999996</c:v>
                </c:pt>
                <c:pt idx="2">
                  <c:v>0.54</c:v>
                </c:pt>
                <c:pt idx="3">
                  <c:v>0.5</c:v>
                </c:pt>
                <c:pt idx="4">
                  <c:v>0.48</c:v>
                </c:pt>
              </c:numCache>
            </c:numRef>
          </c:val>
          <c:extLst>
            <c:ext xmlns:c16="http://schemas.microsoft.com/office/drawing/2014/chart" uri="{C3380CC4-5D6E-409C-BE32-E72D297353CC}">
              <c16:uniqueId val="{00000001-066E-4EC0-BD2D-BBF981A87750}"/>
            </c:ext>
          </c:extLst>
        </c:ser>
        <c:ser>
          <c:idx val="1"/>
          <c:order val="1"/>
          <c:tx>
            <c:strRef>
              <c:f>Sheet1!$C$1</c:f>
              <c:strCache>
                <c:ptCount val="1"/>
                <c:pt idx="0">
                  <c:v>No</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18-34
(26%)</c:v>
                </c:pt>
                <c:pt idx="1">
                  <c:v>35-44
(19%)</c:v>
                </c:pt>
                <c:pt idx="2">
                  <c:v>45-54
(12%)</c:v>
                </c:pt>
                <c:pt idx="3">
                  <c:v>55-64
(19%)</c:v>
                </c:pt>
                <c:pt idx="4">
                  <c:v>65+
(24%)</c:v>
                </c:pt>
              </c:strCache>
            </c:strRef>
          </c:cat>
          <c:val>
            <c:numRef>
              <c:f>Sheet1!$C$7:$C$11</c:f>
              <c:numCache>
                <c:formatCode>0%</c:formatCode>
                <c:ptCount val="5"/>
                <c:pt idx="0">
                  <c:v>0.33</c:v>
                </c:pt>
                <c:pt idx="1">
                  <c:v>0.34</c:v>
                </c:pt>
                <c:pt idx="2">
                  <c:v>0.34</c:v>
                </c:pt>
                <c:pt idx="3">
                  <c:v>0.41</c:v>
                </c:pt>
                <c:pt idx="4">
                  <c:v>0.48</c:v>
                </c:pt>
              </c:numCache>
            </c:numRef>
          </c:val>
          <c:extLst>
            <c:ext xmlns:c16="http://schemas.microsoft.com/office/drawing/2014/chart" uri="{C3380CC4-5D6E-409C-BE32-E72D297353CC}">
              <c16:uniqueId val="{00000002-066E-4EC0-BD2D-BBF981A87750}"/>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917360369300526"/>
          <c:w val="0.28507304389320576"/>
          <c:h val="0.61914176816742406"/>
        </c:manualLayout>
      </c:layout>
      <c:barChart>
        <c:barDir val="col"/>
        <c:grouping val="clustered"/>
        <c:varyColors val="0"/>
        <c:ser>
          <c:idx val="0"/>
          <c:order val="0"/>
          <c:tx>
            <c:strRef>
              <c:f>Sheet1!$B$1</c:f>
              <c:strCache>
                <c:ptCount val="1"/>
                <c:pt idx="0">
                  <c:v>Support </c:v>
                </c:pt>
              </c:strCache>
            </c:strRef>
          </c:tx>
          <c:spPr>
            <a:solidFill>
              <a:schemeClr val="accent6">
                <a:lumMod val="75000"/>
              </a:schemeClr>
            </a:solidFill>
            <a:ln>
              <a:solidFill>
                <a:srgbClr val="000000"/>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Sheet1!$B$2:$B$3</c:f>
              <c:numCache>
                <c:formatCode>0%</c:formatCode>
                <c:ptCount val="2"/>
                <c:pt idx="0">
                  <c:v>0.74</c:v>
                </c:pt>
                <c:pt idx="1">
                  <c:v>0.76</c:v>
                </c:pt>
              </c:numCache>
            </c:numRef>
          </c:val>
          <c:extLst>
            <c:ext xmlns:c16="http://schemas.microsoft.com/office/drawing/2014/chart" uri="{C3380CC4-5D6E-409C-BE32-E72D297353CC}">
              <c16:uniqueId val="{00000000-480F-4F57-B2A9-7A4426FF84F5}"/>
            </c:ext>
          </c:extLst>
        </c:ser>
        <c:ser>
          <c:idx val="1"/>
          <c:order val="1"/>
          <c:tx>
            <c:strRef>
              <c:f>Sheet1!$C$1</c:f>
              <c:strCache>
                <c:ptCount val="1"/>
                <c:pt idx="0">
                  <c:v>Oppose</c:v>
                </c:pt>
              </c:strCache>
            </c:strRef>
          </c:tx>
          <c:spPr>
            <a:solidFill>
              <a:srgbClr val="F2AC44"/>
            </a:solidFill>
            <a:ln>
              <a:solidFill>
                <a:srgbClr val="000000"/>
              </a:solidFill>
            </a:ln>
            <a:effectLst/>
          </c:spPr>
          <c:invertIfNegative val="0"/>
          <c:dLbls>
            <c:dLbl>
              <c:idx val="1"/>
              <c:layout>
                <c:manualLayout>
                  <c:x val="7.2214844051191078E-3"/>
                  <c:y val="-9.81109981749329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7-40B3-AF3A-51201D2943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Sheet1!$C$2:$C$3</c:f>
              <c:numCache>
                <c:formatCode>0%</c:formatCode>
                <c:ptCount val="2"/>
                <c:pt idx="0">
                  <c:v>0.14000000000000001</c:v>
                </c:pt>
                <c:pt idx="1">
                  <c:v>0.16</c:v>
                </c:pt>
              </c:numCache>
            </c:numRef>
          </c:val>
          <c:extLst>
            <c:ext xmlns:c16="http://schemas.microsoft.com/office/drawing/2014/chart" uri="{C3380CC4-5D6E-409C-BE32-E72D297353CC}">
              <c16:uniqueId val="{00000001-480F-4F57-B2A9-7A4426FF84F5}"/>
            </c:ext>
          </c:extLst>
        </c:ser>
        <c:ser>
          <c:idx val="2"/>
          <c:order val="2"/>
          <c:tx>
            <c:strRef>
              <c:f>Sheet1!$D$1</c:f>
              <c:strCache>
                <c:ptCount val="1"/>
                <c:pt idx="0">
                  <c:v>Not Sure</c:v>
                </c:pt>
              </c:strCache>
            </c:strRef>
          </c:tx>
          <c:spPr>
            <a:solidFill>
              <a:schemeClr val="accent2">
                <a:lumMod val="75000"/>
              </a:schemeClr>
            </a:solidFill>
            <a:ln>
              <a:solidFill>
                <a:srgbClr val="000000"/>
              </a:solidFill>
            </a:ln>
            <a:effectLst/>
          </c:spPr>
          <c:invertIfNegative val="0"/>
          <c:dLbls>
            <c:dLbl>
              <c:idx val="0"/>
              <c:layout>
                <c:manualLayout>
                  <c:x val="5.7771875240952937E-3"/>
                  <c:y val="1.8730497843569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A7-40B3-AF3A-51201D2943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Sheet1!$D$2:$D$3</c:f>
              <c:numCache>
                <c:formatCode>0%</c:formatCode>
                <c:ptCount val="2"/>
                <c:pt idx="0">
                  <c:v>0.11</c:v>
                </c:pt>
                <c:pt idx="1">
                  <c:v>0.08</c:v>
                </c:pt>
              </c:numCache>
            </c:numRef>
          </c:val>
          <c:extLst>
            <c:ext xmlns:c16="http://schemas.microsoft.com/office/drawing/2014/chart" uri="{C3380CC4-5D6E-409C-BE32-E72D297353CC}">
              <c16:uniqueId val="{00000003-480F-4F57-B2A9-7A4426FF84F5}"/>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l"/>
      <c:layout>
        <c:manualLayout>
          <c:xMode val="edge"/>
          <c:yMode val="edge"/>
          <c:x val="1.2998671929214441E-2"/>
          <c:y val="0.8842305642114755"/>
          <c:w val="0.25844623678781098"/>
          <c:h val="0.1157694357885244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49547539436231"/>
          <c:w val="1"/>
          <c:h val="0.68336061791680625"/>
        </c:manualLayout>
      </c:layout>
      <c:barChart>
        <c:barDir val="col"/>
        <c:grouping val="clustered"/>
        <c:varyColors val="0"/>
        <c:ser>
          <c:idx val="0"/>
          <c:order val="0"/>
          <c:tx>
            <c:strRef>
              <c:f>Sheet1!$B$1</c:f>
              <c:strCache>
                <c:ptCount val="1"/>
                <c:pt idx="0">
                  <c:v>Support </c:v>
                </c:pt>
              </c:strCache>
            </c:strRef>
          </c:tx>
          <c:spPr>
            <a:solidFill>
              <a:srgbClr val="C0504D"/>
            </a:solidFill>
            <a:ln>
              <a:solidFill>
                <a:srgbClr val="000000"/>
              </a:solidFill>
            </a:ln>
            <a:effectLst/>
            <a:scene3d>
              <a:camera prst="orthographicFront"/>
              <a:lightRig rig="threePt" dir="t"/>
            </a:scene3d>
            <a:sp3d/>
          </c:spPr>
          <c:invertIfNegative val="0"/>
          <c:dPt>
            <c:idx val="1"/>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1-CE54-43D1-8B16-A627927DEDA2}"/>
              </c:ext>
            </c:extLst>
          </c:dPt>
          <c:dPt>
            <c:idx val="2"/>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3-CE54-43D1-8B16-A627927DEDA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Sheet1!$B$3:$B$5</c:f>
              <c:numCache>
                <c:formatCode>0%</c:formatCode>
                <c:ptCount val="3"/>
                <c:pt idx="0">
                  <c:v>0.6</c:v>
                </c:pt>
                <c:pt idx="1">
                  <c:v>0.73</c:v>
                </c:pt>
                <c:pt idx="2">
                  <c:v>0.93</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C0504D"/>
            </a:solidFill>
            <a:ln>
              <a:solidFill>
                <a:srgbClr val="000000"/>
              </a:solidFill>
            </a:ln>
            <a:effectLst/>
          </c:spPr>
          <c:invertIfNegative val="0"/>
          <c:dPt>
            <c:idx val="1"/>
            <c:invertIfNegative val="0"/>
            <c:bubble3D val="0"/>
            <c:spPr>
              <a:solidFill>
                <a:srgbClr val="9A57CD"/>
              </a:solidFill>
              <a:ln>
                <a:solidFill>
                  <a:srgbClr val="000000"/>
                </a:solidFill>
              </a:ln>
              <a:effectLst/>
            </c:spPr>
            <c:extLst>
              <c:ext xmlns:c16="http://schemas.microsoft.com/office/drawing/2014/chart" uri="{C3380CC4-5D6E-409C-BE32-E72D297353CC}">
                <c16:uniqueId val="{00000002-CE54-43D1-8B16-A627927DEDA2}"/>
              </c:ext>
            </c:extLst>
          </c:dPt>
          <c:dPt>
            <c:idx val="2"/>
            <c:invertIfNegative val="0"/>
            <c:bubble3D val="0"/>
            <c:spPr>
              <a:solidFill>
                <a:srgbClr val="4C7BD1"/>
              </a:solidFill>
              <a:ln>
                <a:solidFill>
                  <a:srgbClr val="000000"/>
                </a:solidFill>
              </a:ln>
              <a:effectLst/>
            </c:spPr>
            <c:extLst>
              <c:ext xmlns:c16="http://schemas.microsoft.com/office/drawing/2014/chart" uri="{C3380CC4-5D6E-409C-BE32-E72D297353CC}">
                <c16:uniqueId val="{00000004-CE54-43D1-8B16-A627927DEDA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Sheet1!$C$3:$C$5</c:f>
              <c:numCache>
                <c:formatCode>0%</c:formatCode>
                <c:ptCount val="3"/>
                <c:pt idx="0">
                  <c:v>0.3</c:v>
                </c:pt>
                <c:pt idx="1">
                  <c:v>0.15</c:v>
                </c:pt>
                <c:pt idx="2">
                  <c:v>0.03</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More</c:v>
                </c:pt>
              </c:strCache>
            </c:strRef>
          </c:tx>
          <c:spPr>
            <a:solidFill>
              <a:schemeClr val="accent6">
                <a:lumMod val="75000"/>
              </a:schemeClr>
            </a:solidFill>
            <a:ln>
              <a:solidFill>
                <a:srgbClr val="000000"/>
              </a:solidFill>
            </a:ln>
            <a:effectLst/>
            <a:scene3d>
              <a:camera prst="orthographicFront"/>
              <a:lightRig rig="threePt" dir="t"/>
            </a:scene3d>
            <a:sp3d/>
          </c:spPr>
          <c:invertIfNegative val="0"/>
          <c:dPt>
            <c:idx val="1"/>
            <c:invertIfNegative val="0"/>
            <c:bubble3D val="0"/>
            <c:spPr>
              <a:solidFill>
                <a:srgbClr val="C0504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0-14EC-495B-A4F6-54F536A827E6}"/>
              </c:ext>
            </c:extLst>
          </c:dPt>
          <c:dPt>
            <c:idx val="2"/>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3-14EC-495B-A4F6-54F536A827E6}"/>
              </c:ext>
            </c:extLst>
          </c:dPt>
          <c:dPt>
            <c:idx val="3"/>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6-14EC-495B-A4F6-54F536A827E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Conservative
(40%)</c:v>
                </c:pt>
                <c:pt idx="2">
                  <c:v>Moderate
(32%)</c:v>
                </c:pt>
                <c:pt idx="3">
                  <c:v>Liberal
(28%)</c:v>
                </c:pt>
              </c:strCache>
            </c:strRef>
          </c:cat>
          <c:val>
            <c:numRef>
              <c:f>Sheet1!$B$2:$B$5</c:f>
              <c:numCache>
                <c:formatCode>0%</c:formatCode>
                <c:ptCount val="4"/>
                <c:pt idx="0">
                  <c:v>0.6</c:v>
                </c:pt>
                <c:pt idx="1">
                  <c:v>0.37</c:v>
                </c:pt>
                <c:pt idx="2">
                  <c:v>0.66</c:v>
                </c:pt>
                <c:pt idx="3">
                  <c:v>0.88</c:v>
                </c:pt>
              </c:numCache>
            </c:numRef>
          </c:val>
          <c:extLst>
            <c:ext xmlns:c16="http://schemas.microsoft.com/office/drawing/2014/chart" uri="{C3380CC4-5D6E-409C-BE32-E72D297353CC}">
              <c16:uniqueId val="{00000000-AB6D-40A1-B5B2-7C186DE450AC}"/>
            </c:ext>
          </c:extLst>
        </c:ser>
        <c:ser>
          <c:idx val="1"/>
          <c:order val="1"/>
          <c:tx>
            <c:strRef>
              <c:f>Sheet1!$C$1</c:f>
              <c:strCache>
                <c:ptCount val="1"/>
                <c:pt idx="0">
                  <c:v>Less</c:v>
                </c:pt>
              </c:strCache>
            </c:strRef>
          </c:tx>
          <c:spPr>
            <a:solidFill>
              <a:srgbClr val="F2AC44"/>
            </a:solidFill>
            <a:ln>
              <a:solidFill>
                <a:srgbClr val="000000"/>
              </a:solidFill>
            </a:ln>
            <a:effectLst/>
          </c:spPr>
          <c:invertIfNegative val="0"/>
          <c:dPt>
            <c:idx val="1"/>
            <c:invertIfNegative val="0"/>
            <c:bubble3D val="0"/>
            <c:spPr>
              <a:solidFill>
                <a:srgbClr val="C0504D"/>
              </a:solidFill>
              <a:ln>
                <a:solidFill>
                  <a:srgbClr val="000000"/>
                </a:solidFill>
              </a:ln>
              <a:effectLst/>
            </c:spPr>
            <c:extLst>
              <c:ext xmlns:c16="http://schemas.microsoft.com/office/drawing/2014/chart" uri="{C3380CC4-5D6E-409C-BE32-E72D297353CC}">
                <c16:uniqueId val="{00000001-14EC-495B-A4F6-54F536A827E6}"/>
              </c:ext>
            </c:extLst>
          </c:dPt>
          <c:dPt>
            <c:idx val="2"/>
            <c:invertIfNegative val="0"/>
            <c:bubble3D val="0"/>
            <c:spPr>
              <a:solidFill>
                <a:srgbClr val="9A57CD"/>
              </a:solidFill>
              <a:ln>
                <a:solidFill>
                  <a:srgbClr val="000000"/>
                </a:solidFill>
              </a:ln>
              <a:effectLst/>
            </c:spPr>
            <c:extLst>
              <c:ext xmlns:c16="http://schemas.microsoft.com/office/drawing/2014/chart" uri="{C3380CC4-5D6E-409C-BE32-E72D297353CC}">
                <c16:uniqueId val="{00000004-14EC-495B-A4F6-54F536A827E6}"/>
              </c:ext>
            </c:extLst>
          </c:dPt>
          <c:dPt>
            <c:idx val="3"/>
            <c:invertIfNegative val="0"/>
            <c:bubble3D val="0"/>
            <c:spPr>
              <a:solidFill>
                <a:srgbClr val="4C7BD1"/>
              </a:solidFill>
              <a:ln>
                <a:solidFill>
                  <a:srgbClr val="000000"/>
                </a:solidFill>
              </a:ln>
              <a:effectLst/>
            </c:spPr>
            <c:extLst>
              <c:ext xmlns:c16="http://schemas.microsoft.com/office/drawing/2014/chart" uri="{C3380CC4-5D6E-409C-BE32-E72D297353CC}">
                <c16:uniqueId val="{00000008-14EC-495B-A4F6-54F536A827E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Conservative
(40%)</c:v>
                </c:pt>
                <c:pt idx="2">
                  <c:v>Moderate
(32%)</c:v>
                </c:pt>
                <c:pt idx="3">
                  <c:v>Liberal
(28%)</c:v>
                </c:pt>
              </c:strCache>
            </c:strRef>
          </c:cat>
          <c:val>
            <c:numRef>
              <c:f>Sheet1!$C$2:$C$5</c:f>
              <c:numCache>
                <c:formatCode>0%</c:formatCode>
                <c:ptCount val="4"/>
                <c:pt idx="0">
                  <c:v>0.16</c:v>
                </c:pt>
                <c:pt idx="1">
                  <c:v>0.34</c:v>
                </c:pt>
                <c:pt idx="2">
                  <c:v>7.0000000000000007E-2</c:v>
                </c:pt>
                <c:pt idx="3">
                  <c:v>0.02</c:v>
                </c:pt>
              </c:numCache>
            </c:numRef>
          </c:val>
          <c:extLst>
            <c:ext xmlns:c16="http://schemas.microsoft.com/office/drawing/2014/chart" uri="{C3380CC4-5D6E-409C-BE32-E72D297353CC}">
              <c16:uniqueId val="{00000001-AB6D-40A1-B5B2-7C186DE450AC}"/>
            </c:ext>
          </c:extLst>
        </c:ser>
        <c:ser>
          <c:idx val="2"/>
          <c:order val="2"/>
          <c:tx>
            <c:strRef>
              <c:f>Sheet1!$D$1</c:f>
              <c:strCache>
                <c:ptCount val="1"/>
                <c:pt idx="0">
                  <c:v>About the Same </c:v>
                </c:pt>
              </c:strCache>
            </c:strRef>
          </c:tx>
          <c:spPr>
            <a:solidFill>
              <a:schemeClr val="accent2">
                <a:lumMod val="75000"/>
              </a:schemeClr>
            </a:solidFill>
            <a:ln>
              <a:solidFill>
                <a:srgbClr val="000000"/>
              </a:solidFill>
            </a:ln>
            <a:effectLst/>
          </c:spPr>
          <c:invertIfNegative val="0"/>
          <c:dPt>
            <c:idx val="1"/>
            <c:invertIfNegative val="0"/>
            <c:bubble3D val="0"/>
            <c:spPr>
              <a:solidFill>
                <a:srgbClr val="C0504D"/>
              </a:solidFill>
              <a:ln>
                <a:solidFill>
                  <a:srgbClr val="000000"/>
                </a:solidFill>
              </a:ln>
              <a:effectLst/>
            </c:spPr>
            <c:extLst>
              <c:ext xmlns:c16="http://schemas.microsoft.com/office/drawing/2014/chart" uri="{C3380CC4-5D6E-409C-BE32-E72D297353CC}">
                <c16:uniqueId val="{00000002-14EC-495B-A4F6-54F536A827E6}"/>
              </c:ext>
            </c:extLst>
          </c:dPt>
          <c:dPt>
            <c:idx val="2"/>
            <c:invertIfNegative val="0"/>
            <c:bubble3D val="0"/>
            <c:spPr>
              <a:solidFill>
                <a:srgbClr val="9A57CD"/>
              </a:solidFill>
              <a:ln>
                <a:solidFill>
                  <a:srgbClr val="000000"/>
                </a:solidFill>
              </a:ln>
              <a:effectLst/>
            </c:spPr>
            <c:extLst>
              <c:ext xmlns:c16="http://schemas.microsoft.com/office/drawing/2014/chart" uri="{C3380CC4-5D6E-409C-BE32-E72D297353CC}">
                <c16:uniqueId val="{00000005-14EC-495B-A4F6-54F536A827E6}"/>
              </c:ext>
            </c:extLst>
          </c:dPt>
          <c:dPt>
            <c:idx val="3"/>
            <c:invertIfNegative val="0"/>
            <c:bubble3D val="0"/>
            <c:spPr>
              <a:solidFill>
                <a:srgbClr val="4C7BD1"/>
              </a:solidFill>
              <a:ln>
                <a:solidFill>
                  <a:srgbClr val="000000"/>
                </a:solidFill>
              </a:ln>
              <a:effectLst/>
            </c:spPr>
            <c:extLst>
              <c:ext xmlns:c16="http://schemas.microsoft.com/office/drawing/2014/chart" uri="{C3380CC4-5D6E-409C-BE32-E72D297353CC}">
                <c16:uniqueId val="{00000007-14EC-495B-A4F6-54F536A827E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Conservative
(40%)</c:v>
                </c:pt>
                <c:pt idx="2">
                  <c:v>Moderate
(32%)</c:v>
                </c:pt>
                <c:pt idx="3">
                  <c:v>Liberal
(28%)</c:v>
                </c:pt>
              </c:strCache>
            </c:strRef>
          </c:cat>
          <c:val>
            <c:numRef>
              <c:f>Sheet1!$D$2:$D$5</c:f>
              <c:numCache>
                <c:formatCode>0%</c:formatCode>
                <c:ptCount val="4"/>
                <c:pt idx="0">
                  <c:v>0.19</c:v>
                </c:pt>
                <c:pt idx="1">
                  <c:v>0.24</c:v>
                </c:pt>
                <c:pt idx="2">
                  <c:v>0.21</c:v>
                </c:pt>
                <c:pt idx="3">
                  <c:v>0.09</c:v>
                </c:pt>
              </c:numCache>
            </c:numRef>
          </c:val>
          <c:extLst>
            <c:ext xmlns:c16="http://schemas.microsoft.com/office/drawing/2014/chart" uri="{C3380CC4-5D6E-409C-BE32-E72D297353CC}">
              <c16:uniqueId val="{00000001-BFAF-49E9-9905-176B0044128C}"/>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118567078094496E-2"/>
          <c:w val="1"/>
          <c:h val="0.77968893727578625"/>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rgbClr val="000000"/>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 Reliable</c:v>
                </c:pt>
                <c:pt idx="1">
                  <c:v>Is Affordable</c:v>
                </c:pt>
                <c:pt idx="2">
                  <c:v>Is Plentiful</c:v>
                </c:pt>
                <c:pt idx="3">
                  <c:v>Is Clean</c:v>
                </c:pt>
                <c:pt idx="4">
                  <c:v>Will be part of the energy mix in 20 years</c:v>
                </c:pt>
              </c:strCache>
            </c:strRef>
          </c:cat>
          <c:val>
            <c:numRef>
              <c:f>Sheet1!$B$2:$B$6</c:f>
              <c:numCache>
                <c:formatCode>0%</c:formatCode>
                <c:ptCount val="5"/>
                <c:pt idx="0">
                  <c:v>0.81</c:v>
                </c:pt>
                <c:pt idx="1">
                  <c:v>0.61</c:v>
                </c:pt>
                <c:pt idx="2">
                  <c:v>0.65</c:v>
                </c:pt>
                <c:pt idx="3">
                  <c:v>0.52</c:v>
                </c:pt>
                <c:pt idx="4">
                  <c:v>0.62</c:v>
                </c:pt>
              </c:numCache>
            </c:numRef>
          </c:val>
          <c:extLst>
            <c:ext xmlns:c16="http://schemas.microsoft.com/office/drawing/2014/chart" uri="{C3380CC4-5D6E-409C-BE32-E72D297353CC}">
              <c16:uniqueId val="{00000000-FEEB-4544-B542-302F9999905E}"/>
            </c:ext>
          </c:extLst>
        </c:ser>
        <c:ser>
          <c:idx val="1"/>
          <c:order val="1"/>
          <c:tx>
            <c:strRef>
              <c:f>Sheet1!$C$1</c:f>
              <c:strCache>
                <c:ptCount val="1"/>
                <c:pt idx="0">
                  <c:v>No</c:v>
                </c:pt>
              </c:strCache>
            </c:strRef>
          </c:tx>
          <c:spPr>
            <a:solidFill>
              <a:srgbClr val="F2AC44"/>
            </a:solidFill>
            <a:ln>
              <a:solidFill>
                <a:srgbClr val="000000"/>
              </a:solidFill>
            </a:ln>
            <a:effectLst/>
          </c:spPr>
          <c:invertIfNegative val="0"/>
          <c:dLbls>
            <c:dLbl>
              <c:idx val="7"/>
              <c:layout>
                <c:manualLayout>
                  <c:x val="4.1666666666666666E-3"/>
                  <c:y val="-2.49215412972506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CA-4D92-B470-95F99C664D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 Reliable</c:v>
                </c:pt>
                <c:pt idx="1">
                  <c:v>Is Affordable</c:v>
                </c:pt>
                <c:pt idx="2">
                  <c:v>Is Plentiful</c:v>
                </c:pt>
                <c:pt idx="3">
                  <c:v>Is Clean</c:v>
                </c:pt>
                <c:pt idx="4">
                  <c:v>Will be part of the energy mix in 20 years</c:v>
                </c:pt>
              </c:strCache>
            </c:strRef>
          </c:cat>
          <c:val>
            <c:numRef>
              <c:f>Sheet1!$C$2:$C$6</c:f>
              <c:numCache>
                <c:formatCode>0%</c:formatCode>
                <c:ptCount val="5"/>
                <c:pt idx="0">
                  <c:v>0.09</c:v>
                </c:pt>
                <c:pt idx="1">
                  <c:v>0.23</c:v>
                </c:pt>
                <c:pt idx="2">
                  <c:v>0.18</c:v>
                </c:pt>
                <c:pt idx="3">
                  <c:v>0.28999999999999998</c:v>
                </c:pt>
                <c:pt idx="4">
                  <c:v>0.1</c:v>
                </c:pt>
              </c:numCache>
            </c:numRef>
          </c:val>
          <c:extLst>
            <c:ext xmlns:c16="http://schemas.microsoft.com/office/drawing/2014/chart" uri="{C3380CC4-5D6E-409C-BE32-E72D297353CC}">
              <c16:uniqueId val="{00000001-FEEB-4544-B542-302F9999905E}"/>
            </c:ext>
          </c:extLst>
        </c:ser>
        <c:ser>
          <c:idx val="2"/>
          <c:order val="2"/>
          <c:tx>
            <c:strRef>
              <c:f>Sheet1!$D$1</c:f>
              <c:strCache>
                <c:ptCount val="1"/>
                <c:pt idx="0">
                  <c:v>Not Sure</c:v>
                </c:pt>
              </c:strCache>
            </c:strRef>
          </c:tx>
          <c:spPr>
            <a:solidFill>
              <a:schemeClr val="accent2">
                <a:lumMod val="75000"/>
              </a:schemeClr>
            </a:solidFill>
            <a:ln>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 Reliable</c:v>
                </c:pt>
                <c:pt idx="1">
                  <c:v>Is Affordable</c:v>
                </c:pt>
                <c:pt idx="2">
                  <c:v>Is Plentiful</c:v>
                </c:pt>
                <c:pt idx="3">
                  <c:v>Is Clean</c:v>
                </c:pt>
                <c:pt idx="4">
                  <c:v>Will be part of the energy mix in 20 years</c:v>
                </c:pt>
              </c:strCache>
            </c:strRef>
          </c:cat>
          <c:val>
            <c:numRef>
              <c:f>Sheet1!$D$2:$D$6</c:f>
              <c:numCache>
                <c:formatCode>0%</c:formatCode>
                <c:ptCount val="5"/>
                <c:pt idx="0">
                  <c:v>0.1</c:v>
                </c:pt>
                <c:pt idx="1">
                  <c:v>0.15</c:v>
                </c:pt>
                <c:pt idx="2">
                  <c:v>0.18</c:v>
                </c:pt>
                <c:pt idx="3">
                  <c:v>0.19</c:v>
                </c:pt>
                <c:pt idx="4">
                  <c:v>0.28000000000000003</c:v>
                </c:pt>
              </c:numCache>
            </c:numRef>
          </c:val>
          <c:extLst>
            <c:ext xmlns:c16="http://schemas.microsoft.com/office/drawing/2014/chart" uri="{C3380CC4-5D6E-409C-BE32-E72D297353CC}">
              <c16:uniqueId val="{00000002-FEEB-4544-B542-302F9999905E}"/>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0.4"/>
          <c:h val="0.79790574349876187"/>
        </c:manualLayout>
      </c:layout>
      <c:barChart>
        <c:barDir val="col"/>
        <c:grouping val="clustered"/>
        <c:varyColors val="0"/>
        <c:ser>
          <c:idx val="0"/>
          <c:order val="0"/>
          <c:tx>
            <c:strRef>
              <c:f>Sheet1!$B$1</c:f>
              <c:strCache>
                <c:ptCount val="1"/>
                <c:pt idx="0">
                  <c:v>Support</c:v>
                </c:pt>
              </c:strCache>
            </c:strRef>
          </c:tx>
          <c:spPr>
            <a:solidFill>
              <a:schemeClr val="accent6">
                <a:lumMod val="75000"/>
              </a:schemeClr>
            </a:solidFill>
            <a:ln>
              <a:solidFill>
                <a:srgbClr val="000000"/>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Sheet1!$B$2:$B$3</c:f>
              <c:numCache>
                <c:formatCode>0%</c:formatCode>
                <c:ptCount val="2"/>
                <c:pt idx="0">
                  <c:v>0.42</c:v>
                </c:pt>
                <c:pt idx="1">
                  <c:v>0.36</c:v>
                </c:pt>
              </c:numCache>
            </c:numRef>
          </c:val>
          <c:extLst>
            <c:ext xmlns:c16="http://schemas.microsoft.com/office/drawing/2014/chart" uri="{C3380CC4-5D6E-409C-BE32-E72D297353CC}">
              <c16:uniqueId val="{00000000-3C7D-46FA-988F-8BA6D6B5138C}"/>
            </c:ext>
          </c:extLst>
        </c:ser>
        <c:ser>
          <c:idx val="1"/>
          <c:order val="1"/>
          <c:tx>
            <c:strRef>
              <c:f>Sheet1!$C$1</c:f>
              <c:strCache>
                <c:ptCount val="1"/>
                <c:pt idx="0">
                  <c:v>Oppose</c:v>
                </c:pt>
              </c:strCache>
            </c:strRef>
          </c:tx>
          <c:spPr>
            <a:solidFill>
              <a:srgbClr val="F2AC44"/>
            </a:solidFill>
            <a:ln>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Sheet1!$C$2:$C$3</c:f>
              <c:numCache>
                <c:formatCode>0%</c:formatCode>
                <c:ptCount val="2"/>
                <c:pt idx="0">
                  <c:v>0.38</c:v>
                </c:pt>
                <c:pt idx="1">
                  <c:v>0.5</c:v>
                </c:pt>
              </c:numCache>
            </c:numRef>
          </c:val>
          <c:extLst>
            <c:ext xmlns:c16="http://schemas.microsoft.com/office/drawing/2014/chart" uri="{C3380CC4-5D6E-409C-BE32-E72D297353CC}">
              <c16:uniqueId val="{00000001-3C7D-46FA-988F-8BA6D6B5138C}"/>
            </c:ext>
          </c:extLst>
        </c:ser>
        <c:ser>
          <c:idx val="2"/>
          <c:order val="2"/>
          <c:tx>
            <c:strRef>
              <c:f>Sheet1!$D$1</c:f>
              <c:strCache>
                <c:ptCount val="1"/>
                <c:pt idx="0">
                  <c:v>Not Sure</c:v>
                </c:pt>
              </c:strCache>
            </c:strRef>
          </c:tx>
          <c:spPr>
            <a:solidFill>
              <a:schemeClr val="accent2">
                <a:lumMod val="75000"/>
              </a:schemeClr>
            </a:solidFill>
            <a:ln>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Sheet1!$D$2:$D$3</c:f>
              <c:numCache>
                <c:formatCode>0%</c:formatCode>
                <c:ptCount val="2"/>
                <c:pt idx="0">
                  <c:v>0.21</c:v>
                </c:pt>
                <c:pt idx="1">
                  <c:v>0.14000000000000001</c:v>
                </c:pt>
              </c:numCache>
            </c:numRef>
          </c:val>
          <c:extLst>
            <c:ext xmlns:c16="http://schemas.microsoft.com/office/drawing/2014/chart" uri="{C3380CC4-5D6E-409C-BE32-E72D297353CC}">
              <c16:uniqueId val="{00000003-3C7D-46FA-988F-8BA6D6B5138C}"/>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layout>
        <c:manualLayout>
          <c:xMode val="edge"/>
          <c:yMode val="edge"/>
          <c:x val="2.3419728783901899E-3"/>
          <c:y val="0.9095259962431167"/>
          <c:w val="0.39707130358705162"/>
          <c:h val="6.965479664491100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9790574349876187"/>
        </c:manualLayout>
      </c:layout>
      <c:barChart>
        <c:barDir val="col"/>
        <c:grouping val="clustered"/>
        <c:varyColors val="0"/>
        <c:ser>
          <c:idx val="0"/>
          <c:order val="0"/>
          <c:tx>
            <c:strRef>
              <c:f>Sheet1!$B$1</c:f>
              <c:strCache>
                <c:ptCount val="1"/>
                <c:pt idx="0">
                  <c:v>Support</c:v>
                </c:pt>
              </c:strCache>
            </c:strRef>
          </c:tx>
          <c:spPr>
            <a:solidFill>
              <a:srgbClr val="C0504D"/>
            </a:solidFill>
            <a:ln>
              <a:solidFill>
                <a:srgbClr val="000000"/>
              </a:solidFill>
            </a:ln>
            <a:effectLst/>
            <a:scene3d>
              <a:camera prst="orthographicFront"/>
              <a:lightRig rig="threePt" dir="t"/>
            </a:scene3d>
            <a:sp3d/>
          </c:spPr>
          <c:invertIfNegative val="0"/>
          <c:dPt>
            <c:idx val="1"/>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0-03F2-4CC4-9AB3-33ED9B22765B}"/>
              </c:ext>
            </c:extLst>
          </c:dPt>
          <c:dPt>
            <c:idx val="2"/>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2-03F2-4CC4-9AB3-33ED9B22765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GOP
(42%)</c:v>
                </c:pt>
                <c:pt idx="1">
                  <c:v>IND
(17%)</c:v>
                </c:pt>
                <c:pt idx="2">
                  <c:v>DEM
(41%)</c:v>
                </c:pt>
              </c:strCache>
            </c:strRef>
          </c:cat>
          <c:val>
            <c:numRef>
              <c:f>Sheet1!$B$4:$B$6</c:f>
              <c:numCache>
                <c:formatCode>0%</c:formatCode>
                <c:ptCount val="3"/>
                <c:pt idx="0">
                  <c:v>0.22</c:v>
                </c:pt>
                <c:pt idx="1">
                  <c:v>0.33</c:v>
                </c:pt>
                <c:pt idx="2">
                  <c:v>0.52</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C0504D"/>
            </a:solidFill>
            <a:ln>
              <a:solidFill>
                <a:srgbClr val="000000"/>
              </a:solidFill>
            </a:ln>
            <a:effectLst/>
          </c:spPr>
          <c:invertIfNegative val="0"/>
          <c:dPt>
            <c:idx val="1"/>
            <c:invertIfNegative val="0"/>
            <c:bubble3D val="0"/>
            <c:spPr>
              <a:solidFill>
                <a:srgbClr val="9A57CD"/>
              </a:solidFill>
              <a:ln>
                <a:solidFill>
                  <a:srgbClr val="000000"/>
                </a:solidFill>
              </a:ln>
              <a:effectLst/>
            </c:spPr>
            <c:extLst>
              <c:ext xmlns:c16="http://schemas.microsoft.com/office/drawing/2014/chart" uri="{C3380CC4-5D6E-409C-BE32-E72D297353CC}">
                <c16:uniqueId val="{00000001-03F2-4CC4-9AB3-33ED9B22765B}"/>
              </c:ext>
            </c:extLst>
          </c:dPt>
          <c:dPt>
            <c:idx val="2"/>
            <c:invertIfNegative val="0"/>
            <c:bubble3D val="0"/>
            <c:spPr>
              <a:solidFill>
                <a:srgbClr val="4C7BD1"/>
              </a:solidFill>
              <a:ln>
                <a:solidFill>
                  <a:srgbClr val="000000"/>
                </a:solidFill>
              </a:ln>
              <a:effectLst/>
            </c:spPr>
            <c:extLst>
              <c:ext xmlns:c16="http://schemas.microsoft.com/office/drawing/2014/chart" uri="{C3380CC4-5D6E-409C-BE32-E72D297353CC}">
                <c16:uniqueId val="{00000003-03F2-4CC4-9AB3-33ED9B22765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GOP
(42%)</c:v>
                </c:pt>
                <c:pt idx="1">
                  <c:v>IND
(17%)</c:v>
                </c:pt>
                <c:pt idx="2">
                  <c:v>DEM
(41%)</c:v>
                </c:pt>
              </c:strCache>
            </c:strRef>
          </c:cat>
          <c:val>
            <c:numRef>
              <c:f>Sheet1!$C$4:$C$6</c:f>
              <c:numCache>
                <c:formatCode>0%</c:formatCode>
                <c:ptCount val="3"/>
                <c:pt idx="0">
                  <c:v>0.69</c:v>
                </c:pt>
                <c:pt idx="1">
                  <c:v>0.52</c:v>
                </c:pt>
                <c:pt idx="2">
                  <c:v>0.3</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0.32223231114199841"/>
          <c:h val="0.77968893727578625"/>
        </c:manualLayout>
      </c:layout>
      <c:barChart>
        <c:barDir val="col"/>
        <c:grouping val="clustered"/>
        <c:varyColors val="0"/>
        <c:ser>
          <c:idx val="0"/>
          <c:order val="0"/>
          <c:tx>
            <c:strRef>
              <c:f>Sheet1!$B$1</c:f>
              <c:strCache>
                <c:ptCount val="1"/>
                <c:pt idx="0">
                  <c:v>Support</c:v>
                </c:pt>
              </c:strCache>
            </c:strRef>
          </c:tx>
          <c:spPr>
            <a:solidFill>
              <a:schemeClr val="accent6">
                <a:lumMod val="75000"/>
              </a:schemeClr>
            </a:solidFill>
            <a:ln>
              <a:solidFill>
                <a:srgbClr val="000000"/>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0.34</c:v>
                </c:pt>
              </c:numCache>
            </c:numRef>
          </c:val>
          <c:extLst>
            <c:ext xmlns:c16="http://schemas.microsoft.com/office/drawing/2014/chart" uri="{C3380CC4-5D6E-409C-BE32-E72D297353CC}">
              <c16:uniqueId val="{00000000-443A-4962-BF2D-74B4EB812BA8}"/>
            </c:ext>
          </c:extLst>
        </c:ser>
        <c:ser>
          <c:idx val="1"/>
          <c:order val="1"/>
          <c:tx>
            <c:strRef>
              <c:f>Sheet1!$C$1</c:f>
              <c:strCache>
                <c:ptCount val="1"/>
                <c:pt idx="0">
                  <c:v>Oppose</c:v>
                </c:pt>
              </c:strCache>
            </c:strRef>
          </c:tx>
          <c:spPr>
            <a:solidFill>
              <a:srgbClr val="F2AC44"/>
            </a:solidFill>
            <a:ln>
              <a:solidFill>
                <a:srgbClr val="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0.53</c:v>
                </c:pt>
              </c:numCache>
            </c:numRef>
          </c:val>
          <c:extLst>
            <c:ext xmlns:c16="http://schemas.microsoft.com/office/drawing/2014/chart" uri="{C3380CC4-5D6E-409C-BE32-E72D297353CC}">
              <c16:uniqueId val="{00000001-443A-4962-BF2D-74B4EB812BA8}"/>
            </c:ext>
          </c:extLst>
        </c:ser>
        <c:ser>
          <c:idx val="2"/>
          <c:order val="2"/>
          <c:tx>
            <c:strRef>
              <c:f>Sheet1!$D$1</c:f>
              <c:strCache>
                <c:ptCount val="1"/>
                <c:pt idx="0">
                  <c:v>Not Sure</c:v>
                </c:pt>
              </c:strCache>
            </c:strRef>
          </c:tx>
          <c:spPr>
            <a:solidFill>
              <a:srgbClr val="00B050"/>
            </a:solidFill>
            <a:ln>
              <a:noFill/>
            </a:ln>
            <a:effectLst/>
          </c:spPr>
          <c:invertIfNegative val="0"/>
          <c:dPt>
            <c:idx val="0"/>
            <c:invertIfNegative val="0"/>
            <c:bubble3D val="0"/>
            <c:spPr>
              <a:solidFill>
                <a:schemeClr val="accent2">
                  <a:lumMod val="75000"/>
                </a:schemeClr>
              </a:solidFill>
              <a:ln>
                <a:solidFill>
                  <a:srgbClr val="000000"/>
                </a:solidFill>
              </a:ln>
              <a:effectLst/>
            </c:spPr>
            <c:extLst>
              <c:ext xmlns:c16="http://schemas.microsoft.com/office/drawing/2014/chart" uri="{C3380CC4-5D6E-409C-BE32-E72D297353CC}">
                <c16:uniqueId val="{00000000-B427-4659-B5D8-4AC72A76937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0.13</c:v>
                </c:pt>
              </c:numCache>
            </c:numRef>
          </c:val>
          <c:extLst>
            <c:ext xmlns:c16="http://schemas.microsoft.com/office/drawing/2014/chart" uri="{C3380CC4-5D6E-409C-BE32-E72D297353CC}">
              <c16:uniqueId val="{00000003-443A-4962-BF2D-74B4EB812BA8}"/>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Support</c:v>
                </c:pt>
              </c:strCache>
            </c:strRef>
          </c:tx>
          <c:spPr>
            <a:solidFill>
              <a:schemeClr val="accent1"/>
            </a:solidFill>
            <a:ln>
              <a:solidFill>
                <a:srgbClr val="000000"/>
              </a:solidFill>
            </a:ln>
            <a:effectLst/>
            <a:scene3d>
              <a:camera prst="orthographicFront"/>
              <a:lightRig rig="threePt" dir="t"/>
            </a:scene3d>
            <a:sp3d/>
          </c:spPr>
          <c:invertIfNegative val="0"/>
          <c:dPt>
            <c:idx val="0"/>
            <c:invertIfNegative val="0"/>
            <c:bubble3D val="0"/>
            <c:spPr>
              <a:solidFill>
                <a:srgbClr val="C0504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0-63D8-4D58-91FB-7C6704F1C578}"/>
              </c:ext>
            </c:extLst>
          </c:dPt>
          <c:dPt>
            <c:idx val="1"/>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1-63D8-4D58-91FB-7C6704F1C578}"/>
              </c:ext>
            </c:extLst>
          </c:dPt>
          <c:dPt>
            <c:idx val="2"/>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3-63D8-4D58-91FB-7C6704F1C57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Sheet1!$B$3:$B$5</c:f>
              <c:numCache>
                <c:formatCode>0%</c:formatCode>
                <c:ptCount val="3"/>
                <c:pt idx="0">
                  <c:v>0.22</c:v>
                </c:pt>
                <c:pt idx="1">
                  <c:v>0.35</c:v>
                </c:pt>
                <c:pt idx="2">
                  <c:v>0.46</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C0504D"/>
            </a:solidFill>
            <a:ln>
              <a:solidFill>
                <a:srgbClr val="000000"/>
              </a:solidFill>
            </a:ln>
            <a:effectLst/>
          </c:spPr>
          <c:invertIfNegative val="0"/>
          <c:dPt>
            <c:idx val="1"/>
            <c:invertIfNegative val="0"/>
            <c:bubble3D val="0"/>
            <c:spPr>
              <a:solidFill>
                <a:srgbClr val="9A57CD"/>
              </a:solidFill>
              <a:ln>
                <a:solidFill>
                  <a:srgbClr val="000000"/>
                </a:solidFill>
              </a:ln>
              <a:effectLst/>
            </c:spPr>
            <c:extLst>
              <c:ext xmlns:c16="http://schemas.microsoft.com/office/drawing/2014/chart" uri="{C3380CC4-5D6E-409C-BE32-E72D297353CC}">
                <c16:uniqueId val="{00000002-63D8-4D58-91FB-7C6704F1C578}"/>
              </c:ext>
            </c:extLst>
          </c:dPt>
          <c:dPt>
            <c:idx val="2"/>
            <c:invertIfNegative val="0"/>
            <c:bubble3D val="0"/>
            <c:spPr>
              <a:solidFill>
                <a:srgbClr val="4C7BD1"/>
              </a:solidFill>
              <a:ln>
                <a:solidFill>
                  <a:srgbClr val="000000"/>
                </a:solidFill>
              </a:ln>
              <a:effectLst/>
            </c:spPr>
            <c:extLst>
              <c:ext xmlns:c16="http://schemas.microsoft.com/office/drawing/2014/chart" uri="{C3380CC4-5D6E-409C-BE32-E72D297353CC}">
                <c16:uniqueId val="{00000004-63D8-4D58-91FB-7C6704F1C57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Sheet1!$C$3:$C$5</c:f>
              <c:numCache>
                <c:formatCode>0%</c:formatCode>
                <c:ptCount val="3"/>
                <c:pt idx="0">
                  <c:v>0.71</c:v>
                </c:pt>
                <c:pt idx="1">
                  <c:v>0.5</c:v>
                </c:pt>
                <c:pt idx="2">
                  <c:v>0.37</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737286400775063"/>
          <c:w val="1"/>
          <c:h val="0.62094248304699751"/>
        </c:manualLayout>
      </c:layout>
      <c:barChart>
        <c:barDir val="col"/>
        <c:grouping val="clustered"/>
        <c:varyColors val="0"/>
        <c:ser>
          <c:idx val="0"/>
          <c:order val="0"/>
          <c:tx>
            <c:strRef>
              <c:f>Sheet1!$B$1</c:f>
              <c:strCache>
                <c:ptCount val="1"/>
                <c:pt idx="0">
                  <c:v>Approve</c:v>
                </c:pt>
              </c:strCache>
            </c:strRef>
          </c:tx>
          <c:spPr>
            <a:solidFill>
              <a:schemeClr val="accent1"/>
            </a:solidFill>
            <a:ln>
              <a:solidFill>
                <a:srgbClr val="000000"/>
              </a:solidFill>
            </a:ln>
            <a:effectLst/>
            <a:scene3d>
              <a:camera prst="orthographicFront"/>
              <a:lightRig rig="threePt" dir="t"/>
            </a:scene3d>
            <a:sp3d/>
          </c:spPr>
          <c:invertIfNegative val="0"/>
          <c:dPt>
            <c:idx val="0"/>
            <c:invertIfNegative val="0"/>
            <c:bubble3D val="0"/>
            <c:spPr>
              <a:solidFill>
                <a:schemeClr val="accent6">
                  <a:lumMod val="75000"/>
                </a:schemeClr>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0-9222-406E-BCFA-3855BE77B61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c:v>
                </c:pt>
              </c:strCache>
            </c:strRef>
          </c:cat>
          <c:val>
            <c:numRef>
              <c:f>Sheet1!$B$2</c:f>
              <c:numCache>
                <c:formatCode>0%</c:formatCode>
                <c:ptCount val="1"/>
                <c:pt idx="0">
                  <c:v>0.43</c:v>
                </c:pt>
              </c:numCache>
            </c:numRef>
          </c:val>
          <c:extLst>
            <c:ext xmlns:c16="http://schemas.microsoft.com/office/drawing/2014/chart" uri="{C3380CC4-5D6E-409C-BE32-E72D297353CC}">
              <c16:uniqueId val="{00000000-2BD7-4B0F-8ABB-A7D08594A022}"/>
            </c:ext>
          </c:extLst>
        </c:ser>
        <c:ser>
          <c:idx val="1"/>
          <c:order val="1"/>
          <c:tx>
            <c:strRef>
              <c:f>Sheet1!$C$1</c:f>
              <c:strCache>
                <c:ptCount val="1"/>
                <c:pt idx="0">
                  <c:v>Disapprove</c:v>
                </c:pt>
              </c:strCache>
            </c:strRef>
          </c:tx>
          <c:spPr>
            <a:solidFill>
              <a:srgbClr val="C0504D"/>
            </a:solidFill>
            <a:ln>
              <a:solidFill>
                <a:srgbClr val="000000"/>
              </a:solidFill>
            </a:ln>
            <a:effectLst/>
          </c:spPr>
          <c:invertIfNegative val="0"/>
          <c:dPt>
            <c:idx val="0"/>
            <c:invertIfNegative val="0"/>
            <c:bubble3D val="0"/>
            <c:spPr>
              <a:solidFill>
                <a:srgbClr val="F2AC44"/>
              </a:solidFill>
              <a:ln>
                <a:solidFill>
                  <a:srgbClr val="000000"/>
                </a:solidFill>
              </a:ln>
              <a:effectLst/>
            </c:spPr>
            <c:extLst>
              <c:ext xmlns:c16="http://schemas.microsoft.com/office/drawing/2014/chart" uri="{C3380CC4-5D6E-409C-BE32-E72D297353CC}">
                <c16:uniqueId val="{00000005-9222-406E-BCFA-3855BE77B61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c:v>
                </c:pt>
              </c:strCache>
            </c:strRef>
          </c:cat>
          <c:val>
            <c:numRef>
              <c:f>Sheet1!$C$2</c:f>
              <c:numCache>
                <c:formatCode>0%</c:formatCode>
                <c:ptCount val="1"/>
                <c:pt idx="0">
                  <c:v>0.54</c:v>
                </c:pt>
              </c:numCache>
            </c:numRef>
          </c:val>
          <c:extLst>
            <c:ext xmlns:c16="http://schemas.microsoft.com/office/drawing/2014/chart" uri="{C3380CC4-5D6E-409C-BE32-E72D297353CC}">
              <c16:uniqueId val="{00000001-2BD7-4B0F-8ABB-A7D08594A022}"/>
            </c:ext>
          </c:extLst>
        </c:ser>
        <c:dLbls>
          <c:showLegendKey val="0"/>
          <c:showVal val="0"/>
          <c:showCatName val="0"/>
          <c:showSerName val="0"/>
          <c:showPercent val="0"/>
          <c:showBubbleSize val="0"/>
        </c:dLbls>
        <c:gapWidth val="34"/>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638414223944591E-2"/>
          <c:w val="1"/>
          <c:h val="0.77968893727578625"/>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c:f>
              <c:numCache>
                <c:formatCode>General</c:formatCode>
                <c:ptCount val="1"/>
              </c:numCache>
            </c:numRef>
          </c:cat>
          <c:val>
            <c:numRef>
              <c:f>Sheet1!$B$3</c:f>
              <c:numCache>
                <c:formatCode>0%</c:formatCode>
                <c:ptCount val="1"/>
                <c:pt idx="0">
                  <c:v>0.25</c:v>
                </c:pt>
              </c:numCache>
            </c:numRef>
          </c:val>
          <c:extLst>
            <c:ext xmlns:c16="http://schemas.microsoft.com/office/drawing/2014/chart" uri="{C3380CC4-5D6E-409C-BE32-E72D297353CC}">
              <c16:uniqueId val="{00000000-ED9D-4D4F-8C7E-68C67BA6E06F}"/>
            </c:ext>
          </c:extLst>
        </c:ser>
        <c:ser>
          <c:idx val="1"/>
          <c:order val="1"/>
          <c:tx>
            <c:strRef>
              <c:f>Sheet1!$C$1</c:f>
              <c:strCache>
                <c:ptCount val="1"/>
                <c:pt idx="0">
                  <c:v>No</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c:f>
              <c:numCache>
                <c:formatCode>General</c:formatCode>
                <c:ptCount val="1"/>
              </c:numCache>
            </c:numRef>
          </c:cat>
          <c:val>
            <c:numRef>
              <c:f>Sheet1!$C$3</c:f>
              <c:numCache>
                <c:formatCode>0%</c:formatCode>
                <c:ptCount val="1"/>
                <c:pt idx="0">
                  <c:v>0.41</c:v>
                </c:pt>
              </c:numCache>
            </c:numRef>
          </c:val>
          <c:extLst>
            <c:ext xmlns:c16="http://schemas.microsoft.com/office/drawing/2014/chart" uri="{C3380CC4-5D6E-409C-BE32-E72D297353CC}">
              <c16:uniqueId val="{00000001-ED9D-4D4F-8C7E-68C67BA6E06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1"/>
        <c:axPos val="b"/>
        <c:numFmt formatCode="General" sourceLinked="1"/>
        <c:majorTickMark val="none"/>
        <c:minorTickMark val="none"/>
        <c:tickLblPos val="nextTo"/>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layout>
        <c:manualLayout>
          <c:xMode val="edge"/>
          <c:yMode val="edge"/>
          <c:x val="0.14866006292729153"/>
          <c:y val="0.82367381548240004"/>
          <c:w val="0.72797227395353314"/>
          <c:h val="7.2230148957738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8891233781868398E-2"/>
          <c:w val="1"/>
          <c:h val="0.7094241132728798"/>
        </c:manualLayout>
      </c:layout>
      <c:barChart>
        <c:barDir val="col"/>
        <c:grouping val="clustered"/>
        <c:varyColors val="0"/>
        <c:ser>
          <c:idx val="0"/>
          <c:order val="0"/>
          <c:tx>
            <c:strRef>
              <c:f>Sheet1!$B$1</c:f>
              <c:strCache>
                <c:ptCount val="1"/>
                <c:pt idx="0">
                  <c:v>Support</c:v>
                </c:pt>
              </c:strCache>
            </c:strRef>
          </c:tx>
          <c:spPr>
            <a:solidFill>
              <a:schemeClr val="accent1"/>
            </a:solidFill>
            <a:ln>
              <a:solidFill>
                <a:schemeClr val="tx1"/>
              </a:solidFill>
            </a:ln>
            <a:effectLst/>
            <a:scene3d>
              <a:camera prst="orthographicFront"/>
              <a:lightRig rig="threePt" dir="t"/>
            </a:scene3d>
            <a:sp3d/>
          </c:spPr>
          <c:invertIfNegative val="0"/>
          <c:dPt>
            <c:idx val="0"/>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0-38D6-4336-87D2-64C5213A9D25}"/>
              </c:ext>
            </c:extLst>
          </c:dPt>
          <c:dPt>
            <c:idx val="1"/>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2-38D6-4336-87D2-64C5213A9D2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Sheet1!$B$3:$B$5</c:f>
              <c:numCache>
                <c:formatCode>0%</c:formatCode>
                <c:ptCount val="3"/>
                <c:pt idx="0">
                  <c:v>0.55000000000000004</c:v>
                </c:pt>
                <c:pt idx="1">
                  <c:v>0.49</c:v>
                </c:pt>
                <c:pt idx="2">
                  <c:v>0.4</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C0504D"/>
            </a:solidFill>
            <a:ln>
              <a:solidFill>
                <a:schemeClr val="tx1"/>
              </a:solidFill>
            </a:ln>
            <a:effectLst/>
          </c:spPr>
          <c:invertIfNegative val="0"/>
          <c:dPt>
            <c:idx val="1"/>
            <c:invertIfNegative val="0"/>
            <c:bubble3D val="0"/>
            <c:spPr>
              <a:solidFill>
                <a:srgbClr val="9A57CD"/>
              </a:solidFill>
              <a:ln>
                <a:solidFill>
                  <a:schemeClr val="tx1"/>
                </a:solidFill>
              </a:ln>
              <a:effectLst/>
            </c:spPr>
            <c:extLst>
              <c:ext xmlns:c16="http://schemas.microsoft.com/office/drawing/2014/chart" uri="{C3380CC4-5D6E-409C-BE32-E72D297353CC}">
                <c16:uniqueId val="{00000001-38D6-4336-87D2-64C5213A9D25}"/>
              </c:ext>
            </c:extLst>
          </c:dPt>
          <c:dPt>
            <c:idx val="2"/>
            <c:invertIfNegative val="0"/>
            <c:bubble3D val="0"/>
            <c:spPr>
              <a:solidFill>
                <a:srgbClr val="4C7BD1"/>
              </a:solidFill>
              <a:ln>
                <a:solidFill>
                  <a:schemeClr val="tx1"/>
                </a:solidFill>
              </a:ln>
              <a:effectLst/>
            </c:spPr>
            <c:extLst>
              <c:ext xmlns:c16="http://schemas.microsoft.com/office/drawing/2014/chart" uri="{C3380CC4-5D6E-409C-BE32-E72D297353CC}">
                <c16:uniqueId val="{00000003-38D6-4336-87D2-64C5213A9D2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Sheet1!$C$3:$C$5</c:f>
              <c:numCache>
                <c:formatCode>0%</c:formatCode>
                <c:ptCount val="3"/>
                <c:pt idx="0">
                  <c:v>0.19</c:v>
                </c:pt>
                <c:pt idx="1">
                  <c:v>0.28999999999999998</c:v>
                </c:pt>
                <c:pt idx="2">
                  <c:v>0.46</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8891233781868398E-2"/>
          <c:w val="1"/>
          <c:h val="0.7094241132728798"/>
        </c:manualLayout>
      </c:layout>
      <c:barChart>
        <c:barDir val="col"/>
        <c:grouping val="clustered"/>
        <c:varyColors val="0"/>
        <c:ser>
          <c:idx val="0"/>
          <c:order val="0"/>
          <c:tx>
            <c:strRef>
              <c:f>Sheet1!$B$1</c:f>
              <c:strCache>
                <c:ptCount val="1"/>
                <c:pt idx="0">
                  <c:v>Support</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0.48</c:v>
                </c:pt>
              </c:numCache>
            </c:numRef>
          </c:val>
          <c:extLst>
            <c:ext xmlns:c16="http://schemas.microsoft.com/office/drawing/2014/chart" uri="{C3380CC4-5D6E-409C-BE32-E72D297353CC}">
              <c16:uniqueId val="{00000000-90A9-4357-B69F-6F0C00E8FB90}"/>
            </c:ext>
          </c:extLst>
        </c:ser>
        <c:ser>
          <c:idx val="1"/>
          <c:order val="1"/>
          <c:tx>
            <c:strRef>
              <c:f>Sheet1!$C$1</c:f>
              <c:strCache>
                <c:ptCount val="1"/>
                <c:pt idx="0">
                  <c:v>Oppose</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0.32</c:v>
                </c:pt>
              </c:numCache>
            </c:numRef>
          </c:val>
          <c:extLst>
            <c:ext xmlns:c16="http://schemas.microsoft.com/office/drawing/2014/chart" uri="{C3380CC4-5D6E-409C-BE32-E72D297353CC}">
              <c16:uniqueId val="{00000001-90A9-4357-B69F-6F0C00E8FB90}"/>
            </c:ext>
          </c:extLst>
        </c:ser>
        <c:ser>
          <c:idx val="2"/>
          <c:order val="2"/>
          <c:tx>
            <c:strRef>
              <c:f>Sheet1!$D$1</c:f>
              <c:strCache>
                <c:ptCount val="1"/>
                <c:pt idx="0">
                  <c:v>Not</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0.2</c:v>
                </c:pt>
              </c:numCache>
            </c:numRef>
          </c:val>
          <c:extLst>
            <c:ext xmlns:c16="http://schemas.microsoft.com/office/drawing/2014/chart" uri="{C3380CC4-5D6E-409C-BE32-E72D297353CC}">
              <c16:uniqueId val="{00000003-90A9-4357-B69F-6F0C00E8FB90}"/>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8891233781868398E-2"/>
          <c:w val="1"/>
          <c:h val="0.7094241132728798"/>
        </c:manualLayout>
      </c:layout>
      <c:barChart>
        <c:barDir val="col"/>
        <c:grouping val="clustered"/>
        <c:varyColors val="0"/>
        <c:ser>
          <c:idx val="0"/>
          <c:order val="0"/>
          <c:tx>
            <c:strRef>
              <c:f>Sheet1!$B$1</c:f>
              <c:strCache>
                <c:ptCount val="1"/>
                <c:pt idx="0">
                  <c:v>Support</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 Women
(8%)</c:v>
                </c:pt>
                <c:pt idx="1">
                  <c:v>Hispanics
(10%)</c:v>
                </c:pt>
                <c:pt idx="2">
                  <c:v>White Suburban Women
(15%)</c:v>
                </c:pt>
                <c:pt idx="3">
                  <c:v>Moderates
(32%)</c:v>
                </c:pt>
              </c:strCache>
            </c:strRef>
          </c:cat>
          <c:val>
            <c:numRef>
              <c:f>Sheet1!$B$2:$B$5</c:f>
              <c:numCache>
                <c:formatCode>0%</c:formatCode>
                <c:ptCount val="4"/>
                <c:pt idx="0">
                  <c:v>0.47</c:v>
                </c:pt>
                <c:pt idx="1">
                  <c:v>0.47</c:v>
                </c:pt>
                <c:pt idx="2">
                  <c:v>0.5</c:v>
                </c:pt>
                <c:pt idx="3">
                  <c:v>0.49</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Oppose</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 Women
(8%)</c:v>
                </c:pt>
                <c:pt idx="1">
                  <c:v>Hispanics
(10%)</c:v>
                </c:pt>
                <c:pt idx="2">
                  <c:v>White Suburban Women
(15%)</c:v>
                </c:pt>
                <c:pt idx="3">
                  <c:v>Moderates
(32%)</c:v>
                </c:pt>
              </c:strCache>
            </c:strRef>
          </c:cat>
          <c:val>
            <c:numRef>
              <c:f>Sheet1!$C$2:$C$5</c:f>
              <c:numCache>
                <c:formatCode>0%</c:formatCode>
                <c:ptCount val="4"/>
                <c:pt idx="0">
                  <c:v>0.3</c:v>
                </c:pt>
                <c:pt idx="1">
                  <c:v>0.36</c:v>
                </c:pt>
                <c:pt idx="2">
                  <c:v>0.34</c:v>
                </c:pt>
                <c:pt idx="3">
                  <c:v>0.31</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436085956276795"/>
          <c:w val="1"/>
          <c:h val="0.64436409104796633"/>
        </c:manualLayout>
      </c:layout>
      <c:barChart>
        <c:barDir val="col"/>
        <c:grouping val="clustered"/>
        <c:varyColors val="0"/>
        <c:ser>
          <c:idx val="0"/>
          <c:order val="0"/>
          <c:tx>
            <c:strRef>
              <c:f>Sheet1!$B$1</c:f>
              <c:strCache>
                <c:ptCount val="1"/>
                <c:pt idx="0">
                  <c:v>More Favorable</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0.66</c:v>
                </c:pt>
                <c:pt idx="1">
                  <c:v>0.66</c:v>
                </c:pt>
                <c:pt idx="2">
                  <c:v>0.68</c:v>
                </c:pt>
                <c:pt idx="3">
                  <c:v>0.68</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Less Favorable</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0">
                  <c:v>0.11</c:v>
                </c:pt>
                <c:pt idx="1">
                  <c:v>0.14000000000000001</c:v>
                </c:pt>
                <c:pt idx="2">
                  <c:v>0.08</c:v>
                </c:pt>
                <c:pt idx="3">
                  <c:v>0.15</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5329315368400688E-2"/>
          <c:w val="1"/>
          <c:h val="0.6821541635785171"/>
        </c:manualLayout>
      </c:layout>
      <c:barChart>
        <c:barDir val="col"/>
        <c:grouping val="clustered"/>
        <c:varyColors val="0"/>
        <c:ser>
          <c:idx val="0"/>
          <c:order val="0"/>
          <c:tx>
            <c:strRef>
              <c:f>Sheet1!$B$1</c:f>
              <c:strCache>
                <c:ptCount val="1"/>
                <c:pt idx="0">
                  <c:v>More Favorable</c:v>
                </c:pt>
              </c:strCache>
            </c:strRef>
          </c:tx>
          <c:spPr>
            <a:solidFill>
              <a:schemeClr val="accent6">
                <a:lumMod val="75000"/>
              </a:schemeClr>
            </a:solidFill>
            <a:ln>
              <a:solidFill>
                <a:schemeClr val="tx1"/>
              </a:solidFill>
            </a:ln>
            <a:effectLst/>
            <a:scene3d>
              <a:camera prst="orthographicFront"/>
              <a:lightRig rig="threePt" dir="t"/>
            </a:scene3d>
            <a:sp3d/>
          </c:spPr>
          <c:invertIfNegative val="0"/>
          <c:dPt>
            <c:idx val="0"/>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0-76B0-4424-8AAE-360BECA302CE}"/>
              </c:ext>
            </c:extLst>
          </c:dPt>
          <c:dPt>
            <c:idx val="1"/>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1-76B0-4424-8AAE-360BECA302CE}"/>
              </c:ext>
            </c:extLst>
          </c:dPt>
          <c:dPt>
            <c:idx val="2"/>
            <c:invertIfNegative val="0"/>
            <c:bubble3D val="0"/>
            <c:spPr>
              <a:solidFill>
                <a:srgbClr val="4C7BD1"/>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3-76B0-4424-8AAE-360BECA302CE}"/>
              </c:ext>
            </c:extLst>
          </c:dPt>
          <c:dPt>
            <c:idx val="3"/>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4-76B0-4424-8AAE-360BECA302CE}"/>
              </c:ext>
            </c:extLst>
          </c:dPt>
          <c:dPt>
            <c:idx val="4"/>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5-76B0-4424-8AAE-360BECA302CE}"/>
              </c:ext>
            </c:extLst>
          </c:dPt>
          <c:dPt>
            <c:idx val="5"/>
            <c:invertIfNegative val="0"/>
            <c:bubble3D val="0"/>
            <c:spPr>
              <a:solidFill>
                <a:srgbClr val="4C7BD1"/>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C-53D4-42A3-BDE1-E78E6DE8B9A8}"/>
              </c:ext>
            </c:extLst>
          </c:dPt>
          <c:dLbls>
            <c:dLbl>
              <c:idx val="5"/>
              <c:layout>
                <c:manualLayout>
                  <c:x val="-8.3333333333335362E-3"/>
                  <c:y val="1.04096035559861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D4-42A3-BDE1-E78E6DE8B9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(16%)</c:v>
                </c:pt>
                <c:pt idx="2">
                  <c:v>DEM
(42%)</c:v>
                </c:pt>
                <c:pt idx="3">
                  <c:v>GOP
(41%)</c:v>
                </c:pt>
                <c:pt idx="4">
                  <c:v>IND
(19%)</c:v>
                </c:pt>
                <c:pt idx="5">
                  <c:v>DEM
(40%)</c:v>
                </c:pt>
              </c:strCache>
            </c:strRef>
          </c:cat>
          <c:val>
            <c:numRef>
              <c:f>Sheet1!$B$2:$B$7</c:f>
              <c:numCache>
                <c:formatCode>0%</c:formatCode>
                <c:ptCount val="6"/>
                <c:pt idx="0">
                  <c:v>0.45</c:v>
                </c:pt>
                <c:pt idx="1">
                  <c:v>0.66</c:v>
                </c:pt>
                <c:pt idx="2">
                  <c:v>0.88</c:v>
                </c:pt>
                <c:pt idx="3">
                  <c:v>0.48</c:v>
                </c:pt>
                <c:pt idx="4">
                  <c:v>0.63</c:v>
                </c:pt>
                <c:pt idx="5">
                  <c:v>0.9</c:v>
                </c:pt>
              </c:numCache>
            </c:numRef>
          </c:val>
          <c:extLst>
            <c:ext xmlns:c16="http://schemas.microsoft.com/office/drawing/2014/chart" uri="{C3380CC4-5D6E-409C-BE32-E72D297353CC}">
              <c16:uniqueId val="{00000000-D4FE-4463-AF84-CB7368E5578D}"/>
            </c:ext>
          </c:extLst>
        </c:ser>
        <c:ser>
          <c:idx val="1"/>
          <c:order val="1"/>
          <c:tx>
            <c:strRef>
              <c:f>Sheet1!$C$1</c:f>
              <c:strCache>
                <c:ptCount val="1"/>
                <c:pt idx="0">
                  <c:v>Less Favorable</c:v>
                </c:pt>
              </c:strCache>
            </c:strRef>
          </c:tx>
          <c:spPr>
            <a:solidFill>
              <a:srgbClr val="F2AC44"/>
            </a:solidFill>
            <a:ln>
              <a:solidFill>
                <a:schemeClr val="tx1"/>
              </a:solidFill>
            </a:ln>
            <a:effectLst/>
          </c:spPr>
          <c:invertIfNegative val="0"/>
          <c:dPt>
            <c:idx val="0"/>
            <c:invertIfNegative val="0"/>
            <c:bubble3D val="0"/>
            <c:spPr>
              <a:solidFill>
                <a:srgbClr val="C0504D"/>
              </a:solidFill>
              <a:ln>
                <a:solidFill>
                  <a:schemeClr val="tx1"/>
                </a:solidFill>
              </a:ln>
              <a:effectLst/>
            </c:spPr>
            <c:extLst>
              <c:ext xmlns:c16="http://schemas.microsoft.com/office/drawing/2014/chart" uri="{C3380CC4-5D6E-409C-BE32-E72D297353CC}">
                <c16:uniqueId val="{00000006-53D4-42A3-BDE1-E78E6DE8B9A8}"/>
              </c:ext>
            </c:extLst>
          </c:dPt>
          <c:dPt>
            <c:idx val="1"/>
            <c:invertIfNegative val="0"/>
            <c:bubble3D val="0"/>
            <c:spPr>
              <a:solidFill>
                <a:srgbClr val="9A57CD"/>
              </a:solidFill>
              <a:ln>
                <a:solidFill>
                  <a:schemeClr val="tx1"/>
                </a:solidFill>
              </a:ln>
              <a:effectLst/>
            </c:spPr>
            <c:extLst>
              <c:ext xmlns:c16="http://schemas.microsoft.com/office/drawing/2014/chart" uri="{C3380CC4-5D6E-409C-BE32-E72D297353CC}">
                <c16:uniqueId val="{00000002-76B0-4424-8AAE-360BECA302CE}"/>
              </c:ext>
            </c:extLst>
          </c:dPt>
          <c:dPt>
            <c:idx val="2"/>
            <c:invertIfNegative val="0"/>
            <c:bubble3D val="0"/>
            <c:spPr>
              <a:solidFill>
                <a:srgbClr val="4C7BD1"/>
              </a:solidFill>
              <a:ln>
                <a:solidFill>
                  <a:schemeClr val="tx1"/>
                </a:solidFill>
              </a:ln>
              <a:effectLst/>
            </c:spPr>
            <c:extLst>
              <c:ext xmlns:c16="http://schemas.microsoft.com/office/drawing/2014/chart" uri="{C3380CC4-5D6E-409C-BE32-E72D297353CC}">
                <c16:uniqueId val="{00000003-53D4-42A3-BDE1-E78E6DE8B9A8}"/>
              </c:ext>
            </c:extLst>
          </c:dPt>
          <c:dPt>
            <c:idx val="3"/>
            <c:invertIfNegative val="0"/>
            <c:bubble3D val="0"/>
            <c:spPr>
              <a:solidFill>
                <a:srgbClr val="C0504D"/>
              </a:solidFill>
              <a:ln>
                <a:solidFill>
                  <a:schemeClr val="tx1"/>
                </a:solidFill>
              </a:ln>
              <a:effectLst/>
            </c:spPr>
            <c:extLst>
              <c:ext xmlns:c16="http://schemas.microsoft.com/office/drawing/2014/chart" uri="{C3380CC4-5D6E-409C-BE32-E72D297353CC}">
                <c16:uniqueId val="{00000009-53D4-42A3-BDE1-E78E6DE8B9A8}"/>
              </c:ext>
            </c:extLst>
          </c:dPt>
          <c:dPt>
            <c:idx val="4"/>
            <c:invertIfNegative val="0"/>
            <c:bubble3D val="0"/>
            <c:spPr>
              <a:solidFill>
                <a:srgbClr val="9A57CD"/>
              </a:solidFill>
              <a:ln>
                <a:solidFill>
                  <a:schemeClr val="tx1"/>
                </a:solidFill>
              </a:ln>
              <a:effectLst/>
            </c:spPr>
            <c:extLst>
              <c:ext xmlns:c16="http://schemas.microsoft.com/office/drawing/2014/chart" uri="{C3380CC4-5D6E-409C-BE32-E72D297353CC}">
                <c16:uniqueId val="{00000006-76B0-4424-8AAE-360BECA302CE}"/>
              </c:ext>
            </c:extLst>
          </c:dPt>
          <c:dPt>
            <c:idx val="5"/>
            <c:invertIfNegative val="0"/>
            <c:bubble3D val="0"/>
            <c:spPr>
              <a:solidFill>
                <a:srgbClr val="4C7BD1"/>
              </a:solidFill>
              <a:ln>
                <a:solidFill>
                  <a:schemeClr val="tx1"/>
                </a:solidFill>
              </a:ln>
              <a:effectLst/>
            </c:spPr>
            <c:extLst>
              <c:ext xmlns:c16="http://schemas.microsoft.com/office/drawing/2014/chart" uri="{C3380CC4-5D6E-409C-BE32-E72D297353CC}">
                <c16:uniqueId val="{00000007-76B0-4424-8AAE-360BECA302CE}"/>
              </c:ext>
            </c:extLst>
          </c:dPt>
          <c:dLbls>
            <c:dLbl>
              <c:idx val="0"/>
              <c:layout>
                <c:manualLayout>
                  <c:x val="-1.2731334408019993E-17"/>
                  <c:y val="1.48814229352819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D4-42A3-BDE1-E78E6DE8B9A8}"/>
                </c:ext>
              </c:extLst>
            </c:dLbl>
            <c:dLbl>
              <c:idx val="2"/>
              <c:layout>
                <c:manualLayout>
                  <c:x val="9.7222222222222224E-3"/>
                  <c:y val="-4.77101318134225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4-42A3-BDE1-E78E6DE8B9A8}"/>
                </c:ext>
              </c:extLst>
            </c:dLbl>
            <c:dLbl>
              <c:idx val="3"/>
              <c:layout>
                <c:manualLayout>
                  <c:x val="-5.55555555555555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D4-42A3-BDE1-E78E6DE8B9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(16%)</c:v>
                </c:pt>
                <c:pt idx="2">
                  <c:v>DEM
(42%)</c:v>
                </c:pt>
                <c:pt idx="3">
                  <c:v>GOP
(41%)</c:v>
                </c:pt>
                <c:pt idx="4">
                  <c:v>IND
(19%)</c:v>
                </c:pt>
                <c:pt idx="5">
                  <c:v>DEM
(40%)</c:v>
                </c:pt>
              </c:strCache>
            </c:strRef>
          </c:cat>
          <c:val>
            <c:numRef>
              <c:f>Sheet1!$C$2:$C$7</c:f>
              <c:numCache>
                <c:formatCode>0%</c:formatCode>
                <c:ptCount val="6"/>
                <c:pt idx="0">
                  <c:v>0.25</c:v>
                </c:pt>
                <c:pt idx="1">
                  <c:v>0.13</c:v>
                </c:pt>
                <c:pt idx="2">
                  <c:v>0.03</c:v>
                </c:pt>
                <c:pt idx="3">
                  <c:v>0.26</c:v>
                </c:pt>
                <c:pt idx="4">
                  <c:v>0.11</c:v>
                </c:pt>
                <c:pt idx="5">
                  <c:v>0.04</c:v>
                </c:pt>
              </c:numCache>
            </c:numRef>
          </c:val>
          <c:extLst>
            <c:ext xmlns:c16="http://schemas.microsoft.com/office/drawing/2014/chart" uri="{C3380CC4-5D6E-409C-BE32-E72D297353CC}">
              <c16:uniqueId val="{00000001-D4FE-4463-AF84-CB7368E5578D}"/>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69901450971689361"/>
        </c:manualLayout>
      </c:layout>
      <c:barChart>
        <c:barDir val="col"/>
        <c:grouping val="clustered"/>
        <c:varyColors val="0"/>
        <c:ser>
          <c:idx val="0"/>
          <c:order val="0"/>
          <c:tx>
            <c:strRef>
              <c:f>Sheet1!$B$1</c:f>
              <c:strCache>
                <c:ptCount val="1"/>
                <c:pt idx="0">
                  <c:v>The United States is Energy Independent</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GOP
(42%)</c:v>
                </c:pt>
                <c:pt idx="1">
                  <c:v>IND
(17%)</c:v>
                </c:pt>
                <c:pt idx="2">
                  <c:v>DEM
(41%)</c:v>
                </c:pt>
              </c:strCache>
            </c:strRef>
          </c:cat>
          <c:val>
            <c:numRef>
              <c:f>Sheet1!$B$4:$B$6</c:f>
              <c:numCache>
                <c:formatCode>0%</c:formatCode>
                <c:ptCount val="3"/>
                <c:pt idx="0">
                  <c:v>0.16</c:v>
                </c:pt>
                <c:pt idx="1">
                  <c:v>0.13</c:v>
                </c:pt>
                <c:pt idx="2">
                  <c:v>0.17</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The United States is Somewhat Dependent on Energy Resources from Other Countries</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GOP
(42%)</c:v>
                </c:pt>
                <c:pt idx="1">
                  <c:v>IND
(17%)</c:v>
                </c:pt>
                <c:pt idx="2">
                  <c:v>DEM
(41%)</c:v>
                </c:pt>
              </c:strCache>
            </c:strRef>
          </c:cat>
          <c:val>
            <c:numRef>
              <c:f>Sheet1!$C$4:$C$6</c:f>
              <c:numCache>
                <c:formatCode>0%</c:formatCode>
                <c:ptCount val="3"/>
                <c:pt idx="0">
                  <c:v>0.72</c:v>
                </c:pt>
                <c:pt idx="1">
                  <c:v>0.68</c:v>
                </c:pt>
                <c:pt idx="2">
                  <c:v>0.7</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6024008889965369E-3"/>
          <c:w val="0.40098185520059637"/>
          <c:h val="0.69901450971689361"/>
        </c:manualLayout>
      </c:layout>
      <c:barChart>
        <c:barDir val="col"/>
        <c:grouping val="clustered"/>
        <c:varyColors val="0"/>
        <c:ser>
          <c:idx val="0"/>
          <c:order val="0"/>
          <c:tx>
            <c:strRef>
              <c:f>Sheet1!$B$1</c:f>
              <c:strCache>
                <c:ptCount val="1"/>
                <c:pt idx="0">
                  <c:v>The United States is Energy Independent</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Sheet1!$B$2:$B$3</c:f>
              <c:numCache>
                <c:formatCode>0%</c:formatCode>
                <c:ptCount val="2"/>
                <c:pt idx="0">
                  <c:v>0.34</c:v>
                </c:pt>
                <c:pt idx="1">
                  <c:v>0.16</c:v>
                </c:pt>
              </c:numCache>
            </c:numRef>
          </c:val>
          <c:extLst>
            <c:ext xmlns:c16="http://schemas.microsoft.com/office/drawing/2014/chart" uri="{C3380CC4-5D6E-409C-BE32-E72D297353CC}">
              <c16:uniqueId val="{00000000-8D46-45A4-9A03-EB4937039AFB}"/>
            </c:ext>
          </c:extLst>
        </c:ser>
        <c:ser>
          <c:idx val="1"/>
          <c:order val="1"/>
          <c:tx>
            <c:strRef>
              <c:f>Sheet1!$C$1</c:f>
              <c:strCache>
                <c:ptCount val="1"/>
                <c:pt idx="0">
                  <c:v>The United States is Somewhat Dependent on Energy Resources from Other Countries</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Sheet1!$C$2:$C$3</c:f>
              <c:numCache>
                <c:formatCode>0%</c:formatCode>
                <c:ptCount val="2"/>
                <c:pt idx="0">
                  <c:v>0.49</c:v>
                </c:pt>
                <c:pt idx="1">
                  <c:v>0.7</c:v>
                </c:pt>
              </c:numCache>
            </c:numRef>
          </c:val>
          <c:extLst>
            <c:ext xmlns:c16="http://schemas.microsoft.com/office/drawing/2014/chart" uri="{C3380CC4-5D6E-409C-BE32-E72D297353CC}">
              <c16:uniqueId val="{00000001-8D46-45A4-9A03-EB4937039AFB}"/>
            </c:ext>
          </c:extLst>
        </c:ser>
        <c:ser>
          <c:idx val="2"/>
          <c:order val="2"/>
          <c:tx>
            <c:strRef>
              <c:f>Sheet1!$D$1</c:f>
              <c:strCache>
                <c:ptCount val="1"/>
                <c:pt idx="0">
                  <c:v>Not Sure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Sheet1!$D$2:$D$3</c:f>
              <c:numCache>
                <c:formatCode>0%</c:formatCode>
                <c:ptCount val="2"/>
                <c:pt idx="0">
                  <c:v>0.17</c:v>
                </c:pt>
                <c:pt idx="1">
                  <c:v>0.14000000000000001</c:v>
                </c:pt>
              </c:numCache>
            </c:numRef>
          </c:val>
          <c:extLst>
            <c:ext xmlns:c16="http://schemas.microsoft.com/office/drawing/2014/chart" uri="{C3380CC4-5D6E-409C-BE32-E72D297353CC}">
              <c16:uniqueId val="{00000003-8D46-45A4-9A03-EB4937039AFB}"/>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layout>
        <c:manualLayout>
          <c:xMode val="edge"/>
          <c:yMode val="edge"/>
          <c:x val="3.4711476857486878E-2"/>
          <c:y val="0.81323716335024487"/>
          <c:w val="0.95558221061104132"/>
          <c:h val="0.158136426870793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Sheet1!$B$3:$B$5</c:f>
              <c:numCache>
                <c:formatCode>0%</c:formatCode>
                <c:ptCount val="3"/>
                <c:pt idx="0">
                  <c:v>0.3</c:v>
                </c:pt>
                <c:pt idx="1">
                  <c:v>0.42</c:v>
                </c:pt>
                <c:pt idx="2">
                  <c:v>0.59</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GOP
(42%)</c:v>
                </c:pt>
                <c:pt idx="1">
                  <c:v>IND
(17%)</c:v>
                </c:pt>
                <c:pt idx="2">
                  <c:v>DEM
(41%)</c:v>
                </c:pt>
              </c:strCache>
            </c:strRef>
          </c:cat>
          <c:val>
            <c:numRef>
              <c:f>Sheet1!$C$3:$C$5</c:f>
              <c:numCache>
                <c:formatCode>0%</c:formatCode>
                <c:ptCount val="3"/>
                <c:pt idx="0">
                  <c:v>0.59</c:v>
                </c:pt>
                <c:pt idx="1">
                  <c:v>0.38</c:v>
                </c:pt>
                <c:pt idx="2">
                  <c:v>0.22</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0.27994424474394192"/>
          <c:h val="0.77968893727578625"/>
        </c:manualLayout>
      </c:layout>
      <c:barChart>
        <c:barDir val="col"/>
        <c:grouping val="clustered"/>
        <c:varyColors val="0"/>
        <c:ser>
          <c:idx val="0"/>
          <c:order val="0"/>
          <c:tx>
            <c:strRef>
              <c:f>Sheet1!$B$1</c:f>
              <c:strCache>
                <c:ptCount val="1"/>
                <c:pt idx="0">
                  <c:v>Yes</c:v>
                </c:pt>
              </c:strCache>
            </c:strRef>
          </c:tx>
          <c:spPr>
            <a:solidFill>
              <a:schemeClr val="accent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0.44</c:v>
                </c:pt>
              </c:numCache>
            </c:numRef>
          </c:val>
          <c:extLst>
            <c:ext xmlns:c16="http://schemas.microsoft.com/office/drawing/2014/chart" uri="{C3380CC4-5D6E-409C-BE32-E72D297353CC}">
              <c16:uniqueId val="{00000000-17DC-4DDE-80E3-A0ADD06A3A9A}"/>
            </c:ext>
          </c:extLst>
        </c:ser>
        <c:ser>
          <c:idx val="1"/>
          <c:order val="1"/>
          <c:tx>
            <c:strRef>
              <c:f>Sheet1!$C$1</c:f>
              <c:strCache>
                <c:ptCount val="1"/>
                <c:pt idx="0">
                  <c:v>No</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0.4</c:v>
                </c:pt>
              </c:numCache>
            </c:numRef>
          </c:val>
          <c:extLst>
            <c:ext xmlns:c16="http://schemas.microsoft.com/office/drawing/2014/chart" uri="{C3380CC4-5D6E-409C-BE32-E72D297353CC}">
              <c16:uniqueId val="{00000001-17DC-4DDE-80E3-A0ADD06A3A9A}"/>
            </c:ext>
          </c:extLst>
        </c:ser>
        <c:ser>
          <c:idx val="2"/>
          <c:order val="2"/>
          <c:tx>
            <c:strRef>
              <c:f>Sheet1!$D$1</c:f>
              <c:strCache>
                <c:ptCount val="1"/>
                <c:pt idx="0">
                  <c:v>Not Sure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Sheet1!$D$2</c:f>
              <c:numCache>
                <c:formatCode>0%</c:formatCode>
                <c:ptCount val="1"/>
                <c:pt idx="0">
                  <c:v>0.16</c:v>
                </c:pt>
              </c:numCache>
            </c:numRef>
          </c:val>
          <c:extLst>
            <c:ext xmlns:c16="http://schemas.microsoft.com/office/drawing/2014/chart" uri="{C3380CC4-5D6E-409C-BE32-E72D297353CC}">
              <c16:uniqueId val="{00000003-17DC-4DDE-80E3-A0ADD06A3A9A}"/>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667076845409941"/>
          <c:w val="1"/>
          <c:h val="0.67704987487053581"/>
        </c:manualLayout>
      </c:layout>
      <c:barChart>
        <c:barDir val="col"/>
        <c:grouping val="clustered"/>
        <c:varyColors val="0"/>
        <c:ser>
          <c:idx val="0"/>
          <c:order val="0"/>
          <c:tx>
            <c:strRef>
              <c:f>Sheet1!$B$1</c:f>
              <c:strCache>
                <c:ptCount val="1"/>
                <c:pt idx="0">
                  <c:v>Approve</c:v>
                </c:pt>
              </c:strCache>
            </c:strRef>
          </c:tx>
          <c:spPr>
            <a:solidFill>
              <a:schemeClr val="accent1"/>
            </a:solidFill>
            <a:ln>
              <a:solidFill>
                <a:schemeClr val="tx1"/>
              </a:solidFill>
            </a:ln>
            <a:effectLst/>
            <a:scene3d>
              <a:camera prst="orthographicFront"/>
              <a:lightRig rig="threePt" dir="t"/>
            </a:scene3d>
            <a:sp3d/>
          </c:spPr>
          <c:invertIfNegative val="0"/>
          <c:dPt>
            <c:idx val="0"/>
            <c:invertIfNegative val="0"/>
            <c:bubble3D val="0"/>
            <c:spPr>
              <a:solidFill>
                <a:schemeClr val="accent6">
                  <a:lumMod val="75000"/>
                </a:schemeClr>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2-B5C3-44DC-B739-08F42DCEEB7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Sheet1!$B$2</c:f>
              <c:numCache>
                <c:formatCode>0%</c:formatCode>
                <c:ptCount val="1"/>
                <c:pt idx="0">
                  <c:v>0.24</c:v>
                </c:pt>
              </c:numCache>
            </c:numRef>
          </c:val>
          <c:extLst>
            <c:ext xmlns:c16="http://schemas.microsoft.com/office/drawing/2014/chart" uri="{C3380CC4-5D6E-409C-BE32-E72D297353CC}">
              <c16:uniqueId val="{00000000-B5C3-44DC-B739-08F42DCEEB75}"/>
            </c:ext>
          </c:extLst>
        </c:ser>
        <c:ser>
          <c:idx val="1"/>
          <c:order val="1"/>
          <c:tx>
            <c:strRef>
              <c:f>Sheet1!$C$1</c:f>
              <c:strCache>
                <c:ptCount val="1"/>
                <c:pt idx="0">
                  <c:v>Disapprove</c:v>
                </c:pt>
              </c:strCache>
            </c:strRef>
          </c:tx>
          <c:spPr>
            <a:solidFill>
              <a:srgbClr val="C0504D"/>
            </a:solidFill>
            <a:ln>
              <a:solidFill>
                <a:srgbClr val="000000"/>
              </a:solidFill>
            </a:ln>
            <a:effectLst/>
          </c:spPr>
          <c:invertIfNegative val="0"/>
          <c:dPt>
            <c:idx val="0"/>
            <c:invertIfNegative val="0"/>
            <c:bubble3D val="0"/>
            <c:spPr>
              <a:solidFill>
                <a:srgbClr val="F2AC44"/>
              </a:solidFill>
              <a:ln>
                <a:solidFill>
                  <a:srgbClr val="000000"/>
                </a:solidFill>
              </a:ln>
              <a:effectLst/>
            </c:spPr>
            <c:extLst>
              <c:ext xmlns:c16="http://schemas.microsoft.com/office/drawing/2014/chart" uri="{C3380CC4-5D6E-409C-BE32-E72D297353CC}">
                <c16:uniqueId val="{00000007-B5C3-44DC-B739-08F42DCEEB7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c:v>
                </c:pt>
              </c:strCache>
            </c:strRef>
          </c:cat>
          <c:val>
            <c:numRef>
              <c:f>Sheet1!$C$2</c:f>
              <c:numCache>
                <c:formatCode>0%</c:formatCode>
                <c:ptCount val="1"/>
                <c:pt idx="0">
                  <c:v>0.69</c:v>
                </c:pt>
              </c:numCache>
            </c:numRef>
          </c:val>
          <c:extLst>
            <c:ext xmlns:c16="http://schemas.microsoft.com/office/drawing/2014/chart" uri="{C3380CC4-5D6E-409C-BE32-E72D297353CC}">
              <c16:uniqueId val="{00000001-B5C3-44DC-B739-08F42DCEEB75}"/>
            </c:ext>
          </c:extLst>
        </c:ser>
        <c:dLbls>
          <c:showLegendKey val="0"/>
          <c:showVal val="0"/>
          <c:showCatName val="0"/>
          <c:showSerName val="0"/>
          <c:showPercent val="0"/>
          <c:showBubbleSize val="0"/>
        </c:dLbls>
        <c:gapWidth val="39"/>
        <c:axId val="669033688"/>
        <c:axId val="669037608"/>
      </c:barChart>
      <c:catAx>
        <c:axId val="669033688"/>
        <c:scaling>
          <c:orientation val="minMax"/>
        </c:scaling>
        <c:delete val="1"/>
        <c:axPos val="b"/>
        <c:numFmt formatCode="General" sourceLinked="1"/>
        <c:majorTickMark val="none"/>
        <c:minorTickMark val="none"/>
        <c:tickLblPos val="nextTo"/>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8481630225882249E-2"/>
          <c:w val="1"/>
          <c:h val="0.73024332038485207"/>
        </c:manualLayout>
      </c:layout>
      <c:barChart>
        <c:barDir val="col"/>
        <c:grouping val="clustered"/>
        <c:varyColors val="0"/>
        <c:ser>
          <c:idx val="0"/>
          <c:order val="0"/>
          <c:tx>
            <c:strRef>
              <c:f>Sheet1!$B$1</c:f>
              <c:strCache>
                <c:ptCount val="1"/>
                <c:pt idx="0">
                  <c:v>Republican Candidate</c:v>
                </c:pt>
              </c:strCache>
            </c:strRef>
          </c:tx>
          <c:spPr>
            <a:solidFill>
              <a:srgbClr val="C0504D"/>
            </a:solidFill>
            <a:ln>
              <a:solidFill>
                <a:srgbClr val="000000"/>
              </a:solidFill>
            </a:ln>
            <a:effectLst/>
            <a:scene3d>
              <a:camera prst="orthographicFront"/>
              <a:lightRig rig="threePt" dir="t"/>
            </a:scene3d>
            <a:sp3d/>
          </c:spPr>
          <c:invertIfNegative val="0"/>
          <c:dPt>
            <c:idx val="0"/>
            <c:invertIfNegative val="0"/>
            <c:bubble3D val="0"/>
            <c:spPr>
              <a:solidFill>
                <a:schemeClr val="accent6">
                  <a:lumMod val="75000"/>
                </a:schemeClr>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0-2844-4893-9DC8-4727173726F7}"/>
              </c:ext>
            </c:extLst>
          </c:dPt>
          <c:dPt>
            <c:idx val="1"/>
            <c:invertIfNegative val="0"/>
            <c:bubble3D val="0"/>
            <c:spPr>
              <a:solidFill>
                <a:schemeClr val="accent6">
                  <a:lumMod val="75000"/>
                </a:schemeClr>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1-2844-4893-9DC8-4727173726F7}"/>
              </c:ext>
            </c:extLst>
          </c:dPt>
          <c:dPt>
            <c:idx val="3"/>
            <c:invertIfNegative val="0"/>
            <c:bubble3D val="0"/>
            <c:spPr>
              <a:solidFill>
                <a:srgbClr val="9A57CD"/>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3-2844-4893-9DC8-4727173726F7}"/>
              </c:ext>
            </c:extLst>
          </c:dPt>
          <c:dPt>
            <c:idx val="4"/>
            <c:invertIfNegative val="0"/>
            <c:bubble3D val="0"/>
            <c:spPr>
              <a:solidFill>
                <a:srgbClr val="4C7BD1"/>
              </a:solidFill>
              <a:ln>
                <a:solidFill>
                  <a:srgbClr val="000000"/>
                </a:solidFill>
              </a:ln>
              <a:effectLst/>
              <a:scene3d>
                <a:camera prst="orthographicFront"/>
                <a:lightRig rig="threePt" dir="t"/>
              </a:scene3d>
              <a:sp3d/>
            </c:spPr>
            <c:extLst>
              <c:ext xmlns:c16="http://schemas.microsoft.com/office/drawing/2014/chart" uri="{C3380CC4-5D6E-409C-BE32-E72D297353CC}">
                <c16:uniqueId val="{00000005-2844-4893-9DC8-4727173726F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 2020</c:v>
                </c:pt>
                <c:pt idx="1">
                  <c:v>Feb. 2022</c:v>
                </c:pt>
                <c:pt idx="2">
                  <c:v>GOP
(42%)</c:v>
                </c:pt>
                <c:pt idx="3">
                  <c:v>IND
(17%)</c:v>
                </c:pt>
                <c:pt idx="4">
                  <c:v>DEM
(41%)</c:v>
                </c:pt>
              </c:strCache>
            </c:strRef>
          </c:cat>
          <c:val>
            <c:numRef>
              <c:f>Sheet1!$B$2:$B$6</c:f>
              <c:numCache>
                <c:formatCode>0%</c:formatCode>
                <c:ptCount val="5"/>
                <c:pt idx="0">
                  <c:v>0.38</c:v>
                </c:pt>
                <c:pt idx="1">
                  <c:v>0.41</c:v>
                </c:pt>
                <c:pt idx="2">
                  <c:v>0.89</c:v>
                </c:pt>
                <c:pt idx="3">
                  <c:v>0.22</c:v>
                </c:pt>
                <c:pt idx="4">
                  <c:v>0.02</c:v>
                </c:pt>
              </c:numCache>
            </c:numRef>
          </c:val>
          <c:extLst>
            <c:ext xmlns:c16="http://schemas.microsoft.com/office/drawing/2014/chart" uri="{C3380CC4-5D6E-409C-BE32-E72D297353CC}">
              <c16:uniqueId val="{00000000-7812-4A30-89DB-F9022BE5269F}"/>
            </c:ext>
          </c:extLst>
        </c:ser>
        <c:ser>
          <c:idx val="1"/>
          <c:order val="1"/>
          <c:tx>
            <c:strRef>
              <c:f>Sheet1!$C$1</c:f>
              <c:strCache>
                <c:ptCount val="1"/>
                <c:pt idx="0">
                  <c:v>Democratic Candidate</c:v>
                </c:pt>
              </c:strCache>
            </c:strRef>
          </c:tx>
          <c:spPr>
            <a:solidFill>
              <a:srgbClr val="FFC165"/>
            </a:solidFill>
            <a:ln>
              <a:solidFill>
                <a:srgbClr val="000000"/>
              </a:solidFill>
            </a:ln>
            <a:effectLst/>
          </c:spPr>
          <c:invertIfNegative val="0"/>
          <c:dPt>
            <c:idx val="0"/>
            <c:invertIfNegative val="0"/>
            <c:bubble3D val="0"/>
            <c:spPr>
              <a:solidFill>
                <a:srgbClr val="F2AC44"/>
              </a:solidFill>
              <a:ln>
                <a:solidFill>
                  <a:srgbClr val="000000"/>
                </a:solidFill>
              </a:ln>
              <a:effectLst/>
            </c:spPr>
            <c:extLst>
              <c:ext xmlns:c16="http://schemas.microsoft.com/office/drawing/2014/chart" uri="{C3380CC4-5D6E-409C-BE32-E72D297353CC}">
                <c16:uniqueId val="{00000007-2844-4893-9DC8-4727173726F7}"/>
              </c:ext>
            </c:extLst>
          </c:dPt>
          <c:dPt>
            <c:idx val="1"/>
            <c:invertIfNegative val="0"/>
            <c:bubble3D val="0"/>
            <c:spPr>
              <a:solidFill>
                <a:srgbClr val="F2AC44"/>
              </a:solidFill>
              <a:ln>
                <a:solidFill>
                  <a:srgbClr val="000000"/>
                </a:solidFill>
              </a:ln>
              <a:effectLst/>
            </c:spPr>
            <c:extLst>
              <c:ext xmlns:c16="http://schemas.microsoft.com/office/drawing/2014/chart" uri="{C3380CC4-5D6E-409C-BE32-E72D297353CC}">
                <c16:uniqueId val="{00000008-2844-4893-9DC8-4727173726F7}"/>
              </c:ext>
            </c:extLst>
          </c:dPt>
          <c:dPt>
            <c:idx val="2"/>
            <c:invertIfNegative val="0"/>
            <c:bubble3D val="0"/>
            <c:spPr>
              <a:solidFill>
                <a:srgbClr val="C0504D"/>
              </a:solidFill>
              <a:ln>
                <a:solidFill>
                  <a:srgbClr val="000000"/>
                </a:solidFill>
              </a:ln>
              <a:effectLst/>
            </c:spPr>
            <c:extLst>
              <c:ext xmlns:c16="http://schemas.microsoft.com/office/drawing/2014/chart" uri="{C3380CC4-5D6E-409C-BE32-E72D297353CC}">
                <c16:uniqueId val="{00000002-2844-4893-9DC8-4727173726F7}"/>
              </c:ext>
            </c:extLst>
          </c:dPt>
          <c:dPt>
            <c:idx val="3"/>
            <c:invertIfNegative val="0"/>
            <c:bubble3D val="0"/>
            <c:spPr>
              <a:solidFill>
                <a:srgbClr val="9A57CD"/>
              </a:solidFill>
              <a:ln>
                <a:solidFill>
                  <a:srgbClr val="000000"/>
                </a:solidFill>
              </a:ln>
              <a:effectLst/>
            </c:spPr>
            <c:extLst>
              <c:ext xmlns:c16="http://schemas.microsoft.com/office/drawing/2014/chart" uri="{C3380CC4-5D6E-409C-BE32-E72D297353CC}">
                <c16:uniqueId val="{00000004-2844-4893-9DC8-4727173726F7}"/>
              </c:ext>
            </c:extLst>
          </c:dPt>
          <c:dPt>
            <c:idx val="4"/>
            <c:invertIfNegative val="0"/>
            <c:bubble3D val="0"/>
            <c:spPr>
              <a:solidFill>
                <a:srgbClr val="4C7BD1"/>
              </a:solidFill>
              <a:ln>
                <a:solidFill>
                  <a:srgbClr val="000000"/>
                </a:solidFill>
              </a:ln>
              <a:effectLst/>
            </c:spPr>
            <c:extLst>
              <c:ext xmlns:c16="http://schemas.microsoft.com/office/drawing/2014/chart" uri="{C3380CC4-5D6E-409C-BE32-E72D297353CC}">
                <c16:uniqueId val="{00000006-2844-4893-9DC8-4727173726F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Sep. 2020</c:v>
                </c:pt>
                <c:pt idx="1">
                  <c:v>Feb. 2022</c:v>
                </c:pt>
                <c:pt idx="2">
                  <c:v>GOP
(42%)</c:v>
                </c:pt>
                <c:pt idx="3">
                  <c:v>IND
(17%)</c:v>
                </c:pt>
                <c:pt idx="4">
                  <c:v>DEM
(41%)</c:v>
                </c:pt>
              </c:strCache>
            </c:strRef>
          </c:cat>
          <c:val>
            <c:numRef>
              <c:f>Sheet1!$C$2:$C$6</c:f>
              <c:numCache>
                <c:formatCode>0%</c:formatCode>
                <c:ptCount val="5"/>
                <c:pt idx="0">
                  <c:v>0.45</c:v>
                </c:pt>
                <c:pt idx="1">
                  <c:v>0.43</c:v>
                </c:pt>
                <c:pt idx="2">
                  <c:v>0.04</c:v>
                </c:pt>
                <c:pt idx="3">
                  <c:v>0.2</c:v>
                </c:pt>
                <c:pt idx="4">
                  <c:v>0.91</c:v>
                </c:pt>
              </c:numCache>
            </c:numRef>
          </c:val>
          <c:extLst>
            <c:ext xmlns:c16="http://schemas.microsoft.com/office/drawing/2014/chart" uri="{C3380CC4-5D6E-409C-BE32-E72D297353CC}">
              <c16:uniqueId val="{00000001-7812-4A30-89DB-F9022BE5269F}"/>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425519796655974E-2"/>
          <c:y val="3.8759816377534478E-2"/>
          <c:w val="0.88659992340598393"/>
          <c:h val="0.93380971073611763"/>
        </c:manualLayout>
      </c:layout>
      <c:barChart>
        <c:barDir val="bar"/>
        <c:grouping val="stacked"/>
        <c:varyColors val="0"/>
        <c:ser>
          <c:idx val="0"/>
          <c:order val="0"/>
          <c:tx>
            <c:strRef>
              <c:f>Sheet1!$A$1</c:f>
              <c:strCache>
                <c:ptCount val="1"/>
                <c:pt idx="0">
                  <c:v>% Convincing</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Sheet1!$A$2:$A$9</c:f>
              <c:numCache>
                <c:formatCode>0%</c:formatCode>
                <c:ptCount val="8"/>
                <c:pt idx="0">
                  <c:v>0.64</c:v>
                </c:pt>
                <c:pt idx="1">
                  <c:v>0.56999999999999995</c:v>
                </c:pt>
                <c:pt idx="2">
                  <c:v>0.5</c:v>
                </c:pt>
                <c:pt idx="3">
                  <c:v>0.46</c:v>
                </c:pt>
                <c:pt idx="4">
                  <c:v>0.41</c:v>
                </c:pt>
                <c:pt idx="5">
                  <c:v>0.41</c:v>
                </c:pt>
                <c:pt idx="6">
                  <c:v>0.41</c:v>
                </c:pt>
                <c:pt idx="7">
                  <c:v>0.36</c:v>
                </c:pt>
              </c:numCache>
            </c:numRef>
          </c:val>
          <c:extLst>
            <c:ext xmlns:c16="http://schemas.microsoft.com/office/drawing/2014/chart" uri="{C3380CC4-5D6E-409C-BE32-E72D297353CC}">
              <c16:uniqueId val="{00000000-28C0-4CB5-8BF5-9DF0EA855519}"/>
            </c:ext>
          </c:extLst>
        </c:ser>
        <c:ser>
          <c:idx val="1"/>
          <c:order val="1"/>
          <c:tx>
            <c:strRef>
              <c:f>Sheet1!$B$1</c:f>
              <c:strCache>
                <c:ptCount val="1"/>
                <c:pt idx="0">
                  <c:v>Column1</c:v>
                </c:pt>
              </c:strCache>
            </c:strRef>
          </c:tx>
          <c:spPr>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a:noFill/>
            </a:ln>
            <a:effectLst/>
          </c:spPr>
          <c:invertIfNegative val="0"/>
          <c:val>
            <c:numRef>
              <c:f>Sheet1!$B$2:$B$9</c:f>
              <c:numCache>
                <c:formatCode>0%</c:formatCode>
                <c:ptCount val="8"/>
                <c:pt idx="0">
                  <c:v>0.29999999999999993</c:v>
                </c:pt>
                <c:pt idx="1">
                  <c:v>0.29000000000000004</c:v>
                </c:pt>
                <c:pt idx="2">
                  <c:v>0.31999999999999995</c:v>
                </c:pt>
                <c:pt idx="3">
                  <c:v>0.35999999999999993</c:v>
                </c:pt>
                <c:pt idx="4">
                  <c:v>0.37000000000000005</c:v>
                </c:pt>
                <c:pt idx="5">
                  <c:v>0.27999999999999997</c:v>
                </c:pt>
                <c:pt idx="6">
                  <c:v>0.27000000000000007</c:v>
                </c:pt>
                <c:pt idx="7">
                  <c:v>0.39</c:v>
                </c:pt>
              </c:numCache>
            </c:numRef>
          </c:val>
          <c:extLst>
            <c:ext xmlns:c16="http://schemas.microsoft.com/office/drawing/2014/chart" uri="{C3380CC4-5D6E-409C-BE32-E72D297353CC}">
              <c16:uniqueId val="{00000001-28C0-4CB5-8BF5-9DF0EA855519}"/>
            </c:ext>
          </c:extLst>
        </c:ser>
        <c:ser>
          <c:idx val="2"/>
          <c:order val="2"/>
          <c:tx>
            <c:strRef>
              <c:f>Sheet1!$C$1</c:f>
              <c:strCache>
                <c:ptCount val="1"/>
                <c:pt idx="0">
                  <c:v>Column2</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2">
                        <a:lumMod val="25000"/>
                      </a:schemeClr>
                    </a:solidFill>
                    <a:latin typeface="+mj-lt"/>
                    <a:ea typeface="+mn-ea"/>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Sheet1!$C$2:$C$9</c:f>
              <c:numCache>
                <c:formatCode>0%</c:formatCode>
                <c:ptCount val="8"/>
                <c:pt idx="0">
                  <c:v>0.94</c:v>
                </c:pt>
                <c:pt idx="1">
                  <c:v>0.86</c:v>
                </c:pt>
                <c:pt idx="2">
                  <c:v>0.82</c:v>
                </c:pt>
                <c:pt idx="3">
                  <c:v>0.82</c:v>
                </c:pt>
                <c:pt idx="4">
                  <c:v>0.78</c:v>
                </c:pt>
                <c:pt idx="5">
                  <c:v>0.69</c:v>
                </c:pt>
                <c:pt idx="6">
                  <c:v>0.68</c:v>
                </c:pt>
                <c:pt idx="7">
                  <c:v>0.75</c:v>
                </c:pt>
              </c:numCache>
            </c:numRef>
          </c:val>
          <c:extLst>
            <c:ext xmlns:c16="http://schemas.microsoft.com/office/drawing/2014/chart" uri="{C3380CC4-5D6E-409C-BE32-E72D297353CC}">
              <c16:uniqueId val="{00000002-28C0-4CB5-8BF5-9DF0EA855519}"/>
            </c:ext>
          </c:extLst>
        </c:ser>
        <c:dLbls>
          <c:showLegendKey val="0"/>
          <c:showVal val="0"/>
          <c:showCatName val="0"/>
          <c:showSerName val="0"/>
          <c:showPercent val="0"/>
          <c:showBubbleSize val="0"/>
        </c:dLbls>
        <c:gapWidth val="75"/>
        <c:overlap val="100"/>
        <c:axId val="163245056"/>
        <c:axId val="163259136"/>
      </c:barChart>
      <c:catAx>
        <c:axId val="163245056"/>
        <c:scaling>
          <c:orientation val="maxMin"/>
        </c:scaling>
        <c:delete val="0"/>
        <c:axPos val="l"/>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59136"/>
        <c:crosses val="autoZero"/>
        <c:auto val="0"/>
        <c:lblAlgn val="ctr"/>
        <c:lblOffset val="100"/>
        <c:noMultiLvlLbl val="0"/>
      </c:catAx>
      <c:valAx>
        <c:axId val="163259136"/>
        <c:scaling>
          <c:orientation val="minMax"/>
          <c:max val="1"/>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63245056"/>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7968893727578625"/>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 2020</c:v>
                </c:pt>
                <c:pt idx="1">
                  <c:v>Jan. 2021</c:v>
                </c:pt>
                <c:pt idx="2">
                  <c:v>Feb. 2022</c:v>
                </c:pt>
              </c:strCache>
            </c:strRef>
          </c:cat>
          <c:val>
            <c:numRef>
              <c:f>Sheet1!$B$2:$B$4</c:f>
              <c:numCache>
                <c:formatCode>0%</c:formatCode>
                <c:ptCount val="3"/>
                <c:pt idx="0">
                  <c:v>0.76</c:v>
                </c:pt>
                <c:pt idx="1">
                  <c:v>0.79</c:v>
                </c:pt>
                <c:pt idx="2">
                  <c:v>0.82</c:v>
                </c:pt>
              </c:numCache>
            </c:numRef>
          </c:val>
          <c:extLst>
            <c:ext xmlns:c16="http://schemas.microsoft.com/office/drawing/2014/chart" uri="{C3380CC4-5D6E-409C-BE32-E72D297353CC}">
              <c16:uniqueId val="{00000000-FF30-46B6-89FE-47B48EBB5BAC}"/>
            </c:ext>
          </c:extLst>
        </c:ser>
        <c:ser>
          <c:idx val="1"/>
          <c:order val="1"/>
          <c:tx>
            <c:strRef>
              <c:f>Sheet1!$C$1</c:f>
              <c:strCache>
                <c:ptCount val="1"/>
                <c:pt idx="0">
                  <c:v>Not</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Sep. 2020</c:v>
                </c:pt>
                <c:pt idx="1">
                  <c:v>Jan. 2021</c:v>
                </c:pt>
                <c:pt idx="2">
                  <c:v>Feb. 2022</c:v>
                </c:pt>
              </c:strCache>
            </c:strRef>
          </c:cat>
          <c:val>
            <c:numRef>
              <c:f>Sheet1!$C$2:$C$4</c:f>
              <c:numCache>
                <c:formatCode>0%</c:formatCode>
                <c:ptCount val="3"/>
                <c:pt idx="0">
                  <c:v>0.13</c:v>
                </c:pt>
                <c:pt idx="1">
                  <c:v>0.13</c:v>
                </c:pt>
                <c:pt idx="2">
                  <c:v>0.12</c:v>
                </c:pt>
              </c:numCache>
            </c:numRef>
          </c:val>
          <c:extLst>
            <c:ext xmlns:c16="http://schemas.microsoft.com/office/drawing/2014/chart" uri="{C3380CC4-5D6E-409C-BE32-E72D297353CC}">
              <c16:uniqueId val="{00000001-FF30-46B6-89FE-47B48EBB5BAC}"/>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5469625780899566E-2"/>
          <c:w val="1"/>
          <c:h val="0.73284572127384862"/>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Pt>
            <c:idx val="0"/>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1-A5C8-47E6-BBC4-63AC896CD4E4}"/>
              </c:ext>
            </c:extLst>
          </c:dPt>
          <c:dPt>
            <c:idx val="1"/>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3-A5C8-47E6-BBC4-63AC896CD4E4}"/>
              </c:ext>
            </c:extLst>
          </c:dPt>
          <c:dPt>
            <c:idx val="2"/>
            <c:invertIfNegative val="0"/>
            <c:bubble3D val="0"/>
            <c:spPr>
              <a:solidFill>
                <a:srgbClr val="4C7BD1"/>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5-A5C8-47E6-BBC4-63AC896CD4E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GOP
(42%)</c:v>
                </c:pt>
                <c:pt idx="1">
                  <c:v>IND
(17%)</c:v>
                </c:pt>
                <c:pt idx="2">
                  <c:v>DEM
(41%)</c:v>
                </c:pt>
              </c:strCache>
            </c:strRef>
          </c:cat>
          <c:val>
            <c:numRef>
              <c:f>Sheet1!$B$2:$B$4</c:f>
              <c:numCache>
                <c:formatCode>0%</c:formatCode>
                <c:ptCount val="3"/>
                <c:pt idx="0">
                  <c:v>0.69</c:v>
                </c:pt>
                <c:pt idx="1">
                  <c:v>0.84</c:v>
                </c:pt>
                <c:pt idx="2">
                  <c:v>0.94</c:v>
                </c:pt>
              </c:numCache>
            </c:numRef>
          </c:val>
          <c:extLst>
            <c:ext xmlns:c16="http://schemas.microsoft.com/office/drawing/2014/chart" uri="{C3380CC4-5D6E-409C-BE32-E72D297353CC}">
              <c16:uniqueId val="{00000000-FF30-46B6-89FE-47B48EBB5BAC}"/>
            </c:ext>
          </c:extLst>
        </c:ser>
        <c:ser>
          <c:idx val="1"/>
          <c:order val="1"/>
          <c:tx>
            <c:strRef>
              <c:f>Sheet1!$C$1</c:f>
              <c:strCache>
                <c:ptCount val="1"/>
                <c:pt idx="0">
                  <c:v>No</c:v>
                </c:pt>
              </c:strCache>
            </c:strRef>
          </c:tx>
          <c:spPr>
            <a:solidFill>
              <a:srgbClr val="F2AC44"/>
            </a:solidFill>
            <a:ln>
              <a:solidFill>
                <a:schemeClr val="tx1"/>
              </a:solidFill>
            </a:ln>
            <a:effectLst/>
          </c:spPr>
          <c:invertIfNegative val="0"/>
          <c:dPt>
            <c:idx val="0"/>
            <c:invertIfNegative val="0"/>
            <c:bubble3D val="0"/>
            <c:spPr>
              <a:solidFill>
                <a:srgbClr val="C0504D"/>
              </a:solidFill>
              <a:ln>
                <a:solidFill>
                  <a:schemeClr val="tx1"/>
                </a:solidFill>
              </a:ln>
              <a:effectLst/>
            </c:spPr>
            <c:extLst>
              <c:ext xmlns:c16="http://schemas.microsoft.com/office/drawing/2014/chart" uri="{C3380CC4-5D6E-409C-BE32-E72D297353CC}">
                <c16:uniqueId val="{00000002-A5C8-47E6-BBC4-63AC896CD4E4}"/>
              </c:ext>
            </c:extLst>
          </c:dPt>
          <c:dPt>
            <c:idx val="1"/>
            <c:invertIfNegative val="0"/>
            <c:bubble3D val="0"/>
            <c:spPr>
              <a:solidFill>
                <a:srgbClr val="9A57CD"/>
              </a:solidFill>
              <a:ln>
                <a:solidFill>
                  <a:schemeClr val="tx1"/>
                </a:solidFill>
              </a:ln>
              <a:effectLst/>
            </c:spPr>
            <c:extLst>
              <c:ext xmlns:c16="http://schemas.microsoft.com/office/drawing/2014/chart" uri="{C3380CC4-5D6E-409C-BE32-E72D297353CC}">
                <c16:uniqueId val="{00000004-A5C8-47E6-BBC4-63AC896CD4E4}"/>
              </c:ext>
            </c:extLst>
          </c:dPt>
          <c:dPt>
            <c:idx val="2"/>
            <c:invertIfNegative val="0"/>
            <c:bubble3D val="0"/>
            <c:spPr>
              <a:solidFill>
                <a:srgbClr val="4C7BD1"/>
              </a:solidFill>
              <a:ln>
                <a:solidFill>
                  <a:schemeClr val="tx1"/>
                </a:solidFill>
              </a:ln>
              <a:effectLst/>
            </c:spPr>
            <c:extLst>
              <c:ext xmlns:c16="http://schemas.microsoft.com/office/drawing/2014/chart" uri="{C3380CC4-5D6E-409C-BE32-E72D297353CC}">
                <c16:uniqueId val="{00000006-A5C8-47E6-BBC4-63AC896CD4E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GOP
(42%)</c:v>
                </c:pt>
                <c:pt idx="1">
                  <c:v>IND
(17%)</c:v>
                </c:pt>
                <c:pt idx="2">
                  <c:v>DEM
(41%)</c:v>
                </c:pt>
              </c:strCache>
            </c:strRef>
          </c:cat>
          <c:val>
            <c:numRef>
              <c:f>Sheet1!$C$2:$C$4</c:f>
              <c:numCache>
                <c:formatCode>0%</c:formatCode>
                <c:ptCount val="3"/>
                <c:pt idx="0">
                  <c:v>0.24</c:v>
                </c:pt>
                <c:pt idx="1">
                  <c:v>0.08</c:v>
                </c:pt>
                <c:pt idx="2">
                  <c:v>0.03</c:v>
                </c:pt>
              </c:numCache>
            </c:numRef>
          </c:val>
          <c:extLst>
            <c:ext xmlns:c16="http://schemas.microsoft.com/office/drawing/2014/chart" uri="{C3380CC4-5D6E-409C-BE32-E72D297353CC}">
              <c16:uniqueId val="{00000001-FF30-46B6-89FE-47B48EBB5BAC}"/>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650418668927274E-2"/>
          <c:w val="1"/>
          <c:h val="0.77968893727578625"/>
        </c:manualLayout>
      </c:layout>
      <c:barChart>
        <c:barDir val="col"/>
        <c:grouping val="clustered"/>
        <c:varyColors val="0"/>
        <c:ser>
          <c:idx val="0"/>
          <c:order val="0"/>
          <c:tx>
            <c:strRef>
              <c:f>Sheet1!$B$1</c:f>
              <c:strCache>
                <c:ptCount val="1"/>
                <c:pt idx="0">
                  <c:v>Yes</c:v>
                </c:pt>
              </c:strCache>
            </c:strRef>
          </c:tx>
          <c:spPr>
            <a:solidFill>
              <a:schemeClr val="accent6">
                <a:lumMod val="75000"/>
              </a:schemeClr>
            </a:solidFill>
            <a:ln>
              <a:solidFill>
                <a:schemeClr val="tx1"/>
              </a:solid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Sheet1!$B$2:$B$3</c:f>
              <c:numCache>
                <c:formatCode>0%</c:formatCode>
                <c:ptCount val="2"/>
                <c:pt idx="0">
                  <c:v>0.39</c:v>
                </c:pt>
                <c:pt idx="1">
                  <c:v>0.53</c:v>
                </c:pt>
              </c:numCache>
            </c:numRef>
          </c:val>
          <c:extLst>
            <c:ext xmlns:c16="http://schemas.microsoft.com/office/drawing/2014/chart" uri="{C3380CC4-5D6E-409C-BE32-E72D297353CC}">
              <c16:uniqueId val="{00000000-D28D-4E53-9DE3-74F1DEB8A773}"/>
            </c:ext>
          </c:extLst>
        </c:ser>
        <c:ser>
          <c:idx val="1"/>
          <c:order val="1"/>
          <c:tx>
            <c:strRef>
              <c:f>Sheet1!$C$1</c:f>
              <c:strCache>
                <c:ptCount val="1"/>
                <c:pt idx="0">
                  <c:v>Not</c:v>
                </c:pt>
              </c:strCache>
            </c:strRef>
          </c:tx>
          <c:spPr>
            <a:solidFill>
              <a:srgbClr val="F2AC4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Sheet1!$C$2:$C$3</c:f>
              <c:numCache>
                <c:formatCode>0%</c:formatCode>
                <c:ptCount val="2"/>
                <c:pt idx="0">
                  <c:v>0.44</c:v>
                </c:pt>
                <c:pt idx="1">
                  <c:v>0.39</c:v>
                </c:pt>
              </c:numCache>
            </c:numRef>
          </c:val>
          <c:extLst>
            <c:ext xmlns:c16="http://schemas.microsoft.com/office/drawing/2014/chart" uri="{C3380CC4-5D6E-409C-BE32-E72D297353CC}">
              <c16:uniqueId val="{00000001-D28D-4E53-9DE3-74F1DEB8A773}"/>
            </c:ext>
          </c:extLst>
        </c:ser>
        <c:ser>
          <c:idx val="2"/>
          <c:order val="2"/>
          <c:tx>
            <c:strRef>
              <c:f>Sheet1!$D$1</c:f>
              <c:strCache>
                <c:ptCount val="1"/>
                <c:pt idx="0">
                  <c:v>Not Sure</c:v>
                </c:pt>
              </c:strCache>
            </c:strRef>
          </c:tx>
          <c:spPr>
            <a:solidFill>
              <a:schemeClr val="accent2">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Jan. 2021</c:v>
                </c:pt>
                <c:pt idx="1">
                  <c:v>Feb. 2022</c:v>
                </c:pt>
              </c:strCache>
            </c:strRef>
          </c:cat>
          <c:val>
            <c:numRef>
              <c:f>Sheet1!$D$2:$D$3</c:f>
              <c:numCache>
                <c:formatCode>0%</c:formatCode>
                <c:ptCount val="2"/>
                <c:pt idx="0">
                  <c:v>7.0000000000000007E-2</c:v>
                </c:pt>
                <c:pt idx="1">
                  <c:v>0.04</c:v>
                </c:pt>
              </c:numCache>
            </c:numRef>
          </c:val>
          <c:extLst>
            <c:ext xmlns:c16="http://schemas.microsoft.com/office/drawing/2014/chart" uri="{C3380CC4-5D6E-409C-BE32-E72D297353CC}">
              <c16:uniqueId val="{00000001-BEA5-44EF-8C8F-214F3A85C701}"/>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626409778961904E-2"/>
          <c:w val="1"/>
          <c:h val="0.75886973016381398"/>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scene3d>
              <a:camera prst="orthographicFront"/>
              <a:lightRig rig="threePt" dir="t"/>
            </a:scene3d>
            <a:sp3d/>
          </c:spPr>
          <c:invertIfNegative val="0"/>
          <c:dPt>
            <c:idx val="0"/>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0-425E-4174-AAFC-ED34E2B7BB14}"/>
              </c:ext>
            </c:extLst>
          </c:dPt>
          <c:dPt>
            <c:idx val="1"/>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1-425E-4174-AAFC-ED34E2B7BB14}"/>
              </c:ext>
            </c:extLst>
          </c:dPt>
          <c:dPt>
            <c:idx val="3"/>
            <c:invertIfNegative val="0"/>
            <c:bubble3D val="0"/>
            <c:spPr>
              <a:solidFill>
                <a:srgbClr val="C0504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3-425E-4174-AAFC-ED34E2B7BB14}"/>
              </c:ext>
            </c:extLst>
          </c:dPt>
          <c:dPt>
            <c:idx val="4"/>
            <c:invertIfNegative val="0"/>
            <c:bubble3D val="0"/>
            <c:spPr>
              <a:solidFill>
                <a:srgbClr val="9A57CD"/>
              </a:solidFill>
              <a:ln>
                <a:solidFill>
                  <a:schemeClr val="tx1"/>
                </a:solidFill>
              </a:ln>
              <a:effectLst/>
              <a:scene3d>
                <a:camera prst="orthographicFront"/>
                <a:lightRig rig="threePt" dir="t"/>
              </a:scene3d>
              <a:sp3d/>
            </c:spPr>
            <c:extLst>
              <c:ext xmlns:c16="http://schemas.microsoft.com/office/drawing/2014/chart" uri="{C3380CC4-5D6E-409C-BE32-E72D297353CC}">
                <c16:uniqueId val="{00000005-425E-4174-AAFC-ED34E2B7BB14}"/>
              </c:ext>
            </c:extLst>
          </c:dPt>
          <c:dLbls>
            <c:dLbl>
              <c:idx val="5"/>
              <c:layout>
                <c:manualLayout>
                  <c:x val="-8.3333333333335362E-3"/>
                  <c:y val="1.04096035559861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D4-42A3-BDE1-E78E6DE8B9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(17%)</c:v>
                </c:pt>
                <c:pt idx="2">
                  <c:v>DEM
(41%)</c:v>
                </c:pt>
                <c:pt idx="3">
                  <c:v>GOP
(42%)</c:v>
                </c:pt>
                <c:pt idx="4">
                  <c:v>IND
(17%)</c:v>
                </c:pt>
                <c:pt idx="5">
                  <c:v>DEM
(41%)</c:v>
                </c:pt>
              </c:strCache>
            </c:strRef>
          </c:cat>
          <c:val>
            <c:numRef>
              <c:f>Sheet1!$B$2:$B$7</c:f>
              <c:numCache>
                <c:formatCode>0%</c:formatCode>
                <c:ptCount val="6"/>
                <c:pt idx="0">
                  <c:v>0.21</c:v>
                </c:pt>
                <c:pt idx="1">
                  <c:v>0.37</c:v>
                </c:pt>
                <c:pt idx="2">
                  <c:v>0.56000000000000005</c:v>
                </c:pt>
                <c:pt idx="3">
                  <c:v>0.34</c:v>
                </c:pt>
                <c:pt idx="4">
                  <c:v>0.52</c:v>
                </c:pt>
                <c:pt idx="5">
                  <c:v>0.74</c:v>
                </c:pt>
              </c:numCache>
            </c:numRef>
          </c:val>
          <c:extLst>
            <c:ext xmlns:c16="http://schemas.microsoft.com/office/drawing/2014/chart" uri="{C3380CC4-5D6E-409C-BE32-E72D297353CC}">
              <c16:uniqueId val="{00000000-D4FE-4463-AF84-CB7368E5578D}"/>
            </c:ext>
          </c:extLst>
        </c:ser>
        <c:ser>
          <c:idx val="1"/>
          <c:order val="1"/>
          <c:tx>
            <c:strRef>
              <c:f>Sheet1!$C$1</c:f>
              <c:strCache>
                <c:ptCount val="1"/>
                <c:pt idx="0">
                  <c:v>No</c:v>
                </c:pt>
              </c:strCache>
            </c:strRef>
          </c:tx>
          <c:spPr>
            <a:solidFill>
              <a:srgbClr val="C0504D"/>
            </a:solidFill>
            <a:ln>
              <a:solidFill>
                <a:schemeClr val="tx1"/>
              </a:solidFill>
            </a:ln>
            <a:effectLst/>
          </c:spPr>
          <c:invertIfNegative val="0"/>
          <c:dPt>
            <c:idx val="1"/>
            <c:invertIfNegative val="0"/>
            <c:bubble3D val="0"/>
            <c:spPr>
              <a:solidFill>
                <a:srgbClr val="9A57CD"/>
              </a:solidFill>
              <a:ln>
                <a:solidFill>
                  <a:schemeClr val="tx1"/>
                </a:solidFill>
              </a:ln>
              <a:effectLst/>
            </c:spPr>
            <c:extLst>
              <c:ext xmlns:c16="http://schemas.microsoft.com/office/drawing/2014/chart" uri="{C3380CC4-5D6E-409C-BE32-E72D297353CC}">
                <c16:uniqueId val="{00000002-425E-4174-AAFC-ED34E2B7BB14}"/>
              </c:ext>
            </c:extLst>
          </c:dPt>
          <c:dPt>
            <c:idx val="2"/>
            <c:invertIfNegative val="0"/>
            <c:bubble3D val="0"/>
            <c:spPr>
              <a:solidFill>
                <a:srgbClr val="4C7BD1"/>
              </a:solidFill>
              <a:ln>
                <a:solidFill>
                  <a:schemeClr val="tx1"/>
                </a:solidFill>
              </a:ln>
              <a:effectLst/>
            </c:spPr>
            <c:extLst>
              <c:ext xmlns:c16="http://schemas.microsoft.com/office/drawing/2014/chart" uri="{C3380CC4-5D6E-409C-BE32-E72D297353CC}">
                <c16:uniqueId val="{00000003-53D4-42A3-BDE1-E78E6DE8B9A8}"/>
              </c:ext>
            </c:extLst>
          </c:dPt>
          <c:dPt>
            <c:idx val="4"/>
            <c:invertIfNegative val="0"/>
            <c:bubble3D val="0"/>
            <c:spPr>
              <a:solidFill>
                <a:srgbClr val="9A57CD"/>
              </a:solidFill>
              <a:ln>
                <a:solidFill>
                  <a:schemeClr val="tx1"/>
                </a:solidFill>
              </a:ln>
              <a:effectLst/>
            </c:spPr>
            <c:extLst>
              <c:ext xmlns:c16="http://schemas.microsoft.com/office/drawing/2014/chart" uri="{C3380CC4-5D6E-409C-BE32-E72D297353CC}">
                <c16:uniqueId val="{00000006-425E-4174-AAFC-ED34E2B7BB14}"/>
              </c:ext>
            </c:extLst>
          </c:dPt>
          <c:dPt>
            <c:idx val="5"/>
            <c:invertIfNegative val="0"/>
            <c:bubble3D val="0"/>
            <c:spPr>
              <a:solidFill>
                <a:srgbClr val="4C7BD1"/>
              </a:solidFill>
              <a:ln>
                <a:solidFill>
                  <a:schemeClr val="tx1"/>
                </a:solidFill>
              </a:ln>
              <a:effectLst/>
            </c:spPr>
            <c:extLst>
              <c:ext xmlns:c16="http://schemas.microsoft.com/office/drawing/2014/chart" uri="{C3380CC4-5D6E-409C-BE32-E72D297353CC}">
                <c16:uniqueId val="{00000007-425E-4174-AAFC-ED34E2B7BB14}"/>
              </c:ext>
            </c:extLst>
          </c:dPt>
          <c:dLbls>
            <c:dLbl>
              <c:idx val="0"/>
              <c:layout>
                <c:manualLayout>
                  <c:x val="-9.7222222222222224E-3"/>
                  <c:y val="1.82168062229756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D4-42A3-BDE1-E78E6DE8B9A8}"/>
                </c:ext>
              </c:extLst>
            </c:dLbl>
            <c:dLbl>
              <c:idx val="2"/>
              <c:layout>
                <c:manualLayout>
                  <c:x val="9.7222222222222224E-3"/>
                  <c:y val="-4.77101318134225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4-42A3-BDE1-E78E6DE8B9A8}"/>
                </c:ext>
              </c:extLst>
            </c:dLbl>
            <c:dLbl>
              <c:idx val="3"/>
              <c:layout>
                <c:manualLayout>
                  <c:x val="-5.55555555555555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D4-42A3-BDE1-E78E6DE8B9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GOP
(42%)</c:v>
                </c:pt>
                <c:pt idx="1">
                  <c:v>IND
(17%)</c:v>
                </c:pt>
                <c:pt idx="2">
                  <c:v>DEM
(41%)</c:v>
                </c:pt>
                <c:pt idx="3">
                  <c:v>GOP
(42%)</c:v>
                </c:pt>
                <c:pt idx="4">
                  <c:v>IND
(17%)</c:v>
                </c:pt>
                <c:pt idx="5">
                  <c:v>DEM
(41%)</c:v>
                </c:pt>
              </c:strCache>
            </c:strRef>
          </c:cat>
          <c:val>
            <c:numRef>
              <c:f>Sheet1!$C$2:$C$7</c:f>
              <c:numCache>
                <c:formatCode>0%</c:formatCode>
                <c:ptCount val="6"/>
                <c:pt idx="0">
                  <c:v>0.66</c:v>
                </c:pt>
                <c:pt idx="1">
                  <c:v>0.43</c:v>
                </c:pt>
                <c:pt idx="2">
                  <c:v>0.27</c:v>
                </c:pt>
                <c:pt idx="3">
                  <c:v>0.6</c:v>
                </c:pt>
                <c:pt idx="4">
                  <c:v>0.38</c:v>
                </c:pt>
                <c:pt idx="5">
                  <c:v>0.17</c:v>
                </c:pt>
              </c:numCache>
            </c:numRef>
          </c:val>
          <c:extLst>
            <c:ext xmlns:c16="http://schemas.microsoft.com/office/drawing/2014/chart" uri="{C3380CC4-5D6E-409C-BE32-E72D297353CC}">
              <c16:uniqueId val="{00000001-D4FE-4463-AF84-CB7368E5578D}"/>
            </c:ext>
          </c:extLst>
        </c:ser>
        <c:dLbls>
          <c:showLegendKey val="0"/>
          <c:showVal val="0"/>
          <c:showCatName val="0"/>
          <c:showSerName val="0"/>
          <c:showPercent val="0"/>
          <c:showBubbleSize val="0"/>
        </c:dLbls>
        <c:gapWidth val="81"/>
        <c:axId val="669033688"/>
        <c:axId val="669037608"/>
      </c:barChart>
      <c:catAx>
        <c:axId val="669033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9037608"/>
        <c:crosses val="autoZero"/>
        <c:auto val="1"/>
        <c:lblAlgn val="ctr"/>
        <c:lblOffset val="100"/>
        <c:noMultiLvlLbl val="0"/>
      </c:catAx>
      <c:valAx>
        <c:axId val="669037608"/>
        <c:scaling>
          <c:orientation val="minMax"/>
          <c:max val="1"/>
        </c:scaling>
        <c:delete val="1"/>
        <c:axPos val="l"/>
        <c:numFmt formatCode="0%" sourceLinked="1"/>
        <c:majorTickMark val="out"/>
        <c:minorTickMark val="none"/>
        <c:tickLblPos val="nextTo"/>
        <c:crossAx val="66903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A49BDBC-52A1-4EDD-B13A-4106937236B2}" type="datetimeFigureOut">
              <a:rPr lang="en-US" smtClean="0"/>
              <a:t>2/28/22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1858AA-1902-4F33-A2F9-F33FCE0612C8}" type="slidenum">
              <a:rPr lang="en-US" smtClean="0"/>
              <a:t>‹#›</a:t>
            </a:fld>
            <a:endParaRPr lang="en-US"/>
          </a:p>
        </p:txBody>
      </p:sp>
    </p:spTree>
    <p:extLst>
      <p:ext uri="{BB962C8B-B14F-4D97-AF65-F5344CB8AC3E}">
        <p14:creationId xmlns:p14="http://schemas.microsoft.com/office/powerpoint/2010/main" val="382363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1</a:t>
            </a:fld>
            <a:endParaRPr lang="en-US" dirty="0"/>
          </a:p>
        </p:txBody>
      </p:sp>
    </p:spTree>
    <p:extLst>
      <p:ext uri="{BB962C8B-B14F-4D97-AF65-F5344CB8AC3E}">
        <p14:creationId xmlns:p14="http://schemas.microsoft.com/office/powerpoint/2010/main" val="2876557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23</a:t>
            </a:fld>
            <a:endParaRPr lang="en-US"/>
          </a:p>
        </p:txBody>
      </p:sp>
    </p:spTree>
    <p:extLst>
      <p:ext uri="{BB962C8B-B14F-4D97-AF65-F5344CB8AC3E}">
        <p14:creationId xmlns:p14="http://schemas.microsoft.com/office/powerpoint/2010/main" val="249530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F41858AA-1902-4F33-A2F9-F33FCE0612C8}" type="slidenum">
              <a:rPr lang="en-US">
                <a:solidFill>
                  <a:prstClr val="black"/>
                </a:solidFill>
                <a:latin typeface="Calibri" panose="020F0502020204030204"/>
              </a:rPr>
              <a:pPr defTabSz="4658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0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28</a:t>
            </a:fld>
            <a:endParaRPr lang="en-US"/>
          </a:p>
        </p:txBody>
      </p:sp>
    </p:spTree>
    <p:extLst>
      <p:ext uri="{BB962C8B-B14F-4D97-AF65-F5344CB8AC3E}">
        <p14:creationId xmlns:p14="http://schemas.microsoft.com/office/powerpoint/2010/main" val="116959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858AA-1902-4F33-A2F9-F33FCE0612C8}" type="slidenum">
              <a:rPr lang="en-US" smtClean="0"/>
              <a:t>29</a:t>
            </a:fld>
            <a:endParaRPr lang="en-US"/>
          </a:p>
        </p:txBody>
      </p:sp>
    </p:spTree>
    <p:extLst>
      <p:ext uri="{BB962C8B-B14F-4D97-AF65-F5344CB8AC3E}">
        <p14:creationId xmlns:p14="http://schemas.microsoft.com/office/powerpoint/2010/main" val="2285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2</a:t>
            </a:fld>
            <a:endParaRPr lang="en-US" dirty="0"/>
          </a:p>
        </p:txBody>
      </p:sp>
    </p:spTree>
    <p:extLst>
      <p:ext uri="{BB962C8B-B14F-4D97-AF65-F5344CB8AC3E}">
        <p14:creationId xmlns:p14="http://schemas.microsoft.com/office/powerpoint/2010/main" val="12220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3</a:t>
            </a:fld>
            <a:endParaRPr lang="en-US" dirty="0"/>
          </a:p>
        </p:txBody>
      </p:sp>
    </p:spTree>
    <p:extLst>
      <p:ext uri="{BB962C8B-B14F-4D97-AF65-F5344CB8AC3E}">
        <p14:creationId xmlns:p14="http://schemas.microsoft.com/office/powerpoint/2010/main" val="73127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5</a:t>
            </a:fld>
            <a:endParaRPr lang="en-US" dirty="0"/>
          </a:p>
        </p:txBody>
      </p:sp>
    </p:spTree>
    <p:extLst>
      <p:ext uri="{BB962C8B-B14F-4D97-AF65-F5344CB8AC3E}">
        <p14:creationId xmlns:p14="http://schemas.microsoft.com/office/powerpoint/2010/main" val="57002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7</a:t>
            </a:fld>
            <a:endParaRPr lang="en-US" dirty="0"/>
          </a:p>
        </p:txBody>
      </p:sp>
    </p:spTree>
    <p:extLst>
      <p:ext uri="{BB962C8B-B14F-4D97-AF65-F5344CB8AC3E}">
        <p14:creationId xmlns:p14="http://schemas.microsoft.com/office/powerpoint/2010/main" val="175572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858AA-1902-4F33-A2F9-F33FCE0612C8}" type="slidenum">
              <a:rPr lang="en-US" smtClean="0"/>
              <a:t>13</a:t>
            </a:fld>
            <a:endParaRPr lang="en-US"/>
          </a:p>
        </p:txBody>
      </p:sp>
    </p:spTree>
    <p:extLst>
      <p:ext uri="{BB962C8B-B14F-4D97-AF65-F5344CB8AC3E}">
        <p14:creationId xmlns:p14="http://schemas.microsoft.com/office/powerpoint/2010/main" val="138104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1858AA-1902-4F33-A2F9-F33FCE0612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67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20</a:t>
            </a:fld>
            <a:endParaRPr lang="en-US"/>
          </a:p>
        </p:txBody>
      </p:sp>
    </p:spTree>
    <p:extLst>
      <p:ext uri="{BB962C8B-B14F-4D97-AF65-F5344CB8AC3E}">
        <p14:creationId xmlns:p14="http://schemas.microsoft.com/office/powerpoint/2010/main" val="303715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858AA-1902-4F33-A2F9-F33FCE0612C8}" type="slidenum">
              <a:rPr lang="en-US" smtClean="0"/>
              <a:t>21</a:t>
            </a:fld>
            <a:endParaRPr lang="en-US"/>
          </a:p>
        </p:txBody>
      </p:sp>
    </p:spTree>
    <p:extLst>
      <p:ext uri="{BB962C8B-B14F-4D97-AF65-F5344CB8AC3E}">
        <p14:creationId xmlns:p14="http://schemas.microsoft.com/office/powerpoint/2010/main" val="824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22372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82089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007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93334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495916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82965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8E15-CE95-4D7B-9861-719B8E81FBF8}"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29497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98E15-CE95-4D7B-9861-719B8E81FBF8}"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39842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98E15-CE95-4D7B-9861-719B8E81FBF8}" type="datetimeFigureOut">
              <a:rPr lang="en-US" smtClean="0"/>
              <a:t>2/28/22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267668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98E15-CE95-4D7B-9861-719B8E81FBF8}" type="datetimeFigureOut">
              <a:rPr lang="en-US" smtClean="0"/>
              <a:t>2/28/22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18443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8E15-CE95-4D7B-9861-719B8E81FBF8}" type="datetimeFigureOut">
              <a:rPr lang="en-US" smtClean="0"/>
              <a:t>2/28/22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358614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
        <p:nvSpPr>
          <p:cNvPr id="12" name="Title 1">
            <a:extLst>
              <a:ext uri="{FF2B5EF4-FFF2-40B4-BE49-F238E27FC236}">
                <a16:creationId xmlns:a16="http://schemas.microsoft.com/office/drawing/2014/main" id="{4B54292E-A774-4649-AC4F-D20D22B67DD9}"/>
              </a:ext>
            </a:extLst>
          </p:cNvPr>
          <p:cNvSpPr>
            <a:spLocks noGrp="1"/>
          </p:cNvSpPr>
          <p:nvPr>
            <p:ph type="title"/>
          </p:nvPr>
        </p:nvSpPr>
        <p:spPr>
          <a:xfrm>
            <a:off x="628650" y="324487"/>
            <a:ext cx="7886700" cy="438912"/>
          </a:xfrm>
        </p:spPr>
        <p:txBody>
          <a:bodyPr lIns="0" tIns="0" rIns="0" bIns="0">
            <a:noAutofit/>
          </a:bodyPr>
          <a:lstStyle/>
          <a:p>
            <a:r>
              <a:rPr lang="en-US" sz="2400" b="1" dirty="0">
                <a:solidFill>
                  <a:srgbClr val="333333"/>
                </a:solidFill>
              </a:rPr>
              <a:t>Who We Are</a:t>
            </a:r>
          </a:p>
        </p:txBody>
      </p:sp>
      <p:sp>
        <p:nvSpPr>
          <p:cNvPr id="13" name="Content Placeholder 2">
            <a:extLst>
              <a:ext uri="{FF2B5EF4-FFF2-40B4-BE49-F238E27FC236}">
                <a16:creationId xmlns:a16="http://schemas.microsoft.com/office/drawing/2014/main" id="{7B4FAAC9-2E74-454F-958E-0888FAE17E70}"/>
              </a:ext>
            </a:extLst>
          </p:cNvPr>
          <p:cNvSpPr>
            <a:spLocks noGrp="1"/>
          </p:cNvSpPr>
          <p:nvPr>
            <p:ph idx="1"/>
          </p:nvPr>
        </p:nvSpPr>
        <p:spPr>
          <a:xfrm>
            <a:off x="2072640" y="1635760"/>
            <a:ext cx="6442710" cy="4541203"/>
          </a:xfrm>
        </p:spPr>
        <p:txBody>
          <a:bodyPr lIns="0" tIns="0" rIns="0" bIns="0">
            <a:noAutofit/>
          </a:bodyPr>
          <a:lstStyle/>
          <a:p>
            <a:pPr marL="0" indent="0">
              <a:buNone/>
            </a:pPr>
            <a:r>
              <a:rPr lang="en-US" sz="1800" i="1" dirty="0"/>
              <a:t>Public Opinion Strategies is a national public opinion research company.  </a:t>
            </a:r>
            <a:endParaRPr lang="en-US" sz="1800" dirty="0"/>
          </a:p>
          <a:p>
            <a:pPr marL="0" indent="0">
              <a:buNone/>
            </a:pPr>
            <a:r>
              <a:rPr lang="en-US" sz="1400" dirty="0"/>
              <a:t>As our roots are in political campaign management, our research is focused on producing information that compels decisions – and then results.  Here’s who we are not: a passive participant that simply produces numbers.</a:t>
            </a:r>
          </a:p>
          <a:p>
            <a:pPr>
              <a:buClr>
                <a:srgbClr val="DB3024"/>
              </a:buClr>
            </a:pPr>
            <a:r>
              <a:rPr lang="en-US" sz="2000" b="1" dirty="0">
                <a:solidFill>
                  <a:srgbClr val="DB3024"/>
                </a:solidFill>
              </a:rPr>
              <a:t>We are strategic partners.  </a:t>
            </a:r>
            <a:endParaRPr lang="en-US" sz="2000" dirty="0">
              <a:solidFill>
                <a:srgbClr val="DB3024"/>
              </a:solidFill>
            </a:endParaRPr>
          </a:p>
          <a:p>
            <a:pPr>
              <a:buClr>
                <a:srgbClr val="DB3024"/>
              </a:buClr>
            </a:pPr>
            <a:r>
              <a:rPr lang="en-US" sz="2000" b="1" dirty="0">
                <a:solidFill>
                  <a:srgbClr val="DB3024"/>
                </a:solidFill>
              </a:rPr>
              <a:t>We use data to make informed decisions.  </a:t>
            </a:r>
            <a:endParaRPr lang="en-US" sz="2000" dirty="0">
              <a:solidFill>
                <a:srgbClr val="DB3024"/>
              </a:solidFill>
            </a:endParaRPr>
          </a:p>
          <a:p>
            <a:pPr>
              <a:buClr>
                <a:srgbClr val="DB3024"/>
              </a:buClr>
            </a:pPr>
            <a:r>
              <a:rPr lang="en-US" sz="2000" b="1" dirty="0">
                <a:solidFill>
                  <a:srgbClr val="DB3024"/>
                </a:solidFill>
              </a:rPr>
              <a:t>And we don’t hesitate to have an opinion, make a decision, and then live or die by the results.</a:t>
            </a:r>
            <a:endParaRPr lang="en-US" sz="2000" dirty="0">
              <a:solidFill>
                <a:srgbClr val="DB3024"/>
              </a:solidFill>
            </a:endParaRPr>
          </a:p>
          <a:p>
            <a:pPr marL="0" indent="0">
              <a:buNone/>
            </a:pPr>
            <a:endParaRPr lang="en-US" sz="1400" dirty="0">
              <a:solidFill>
                <a:srgbClr val="333333"/>
              </a:solidFill>
            </a:endParaRPr>
          </a:p>
        </p:txBody>
      </p:sp>
    </p:spTree>
    <p:extLst>
      <p:ext uri="{BB962C8B-B14F-4D97-AF65-F5344CB8AC3E}">
        <p14:creationId xmlns:p14="http://schemas.microsoft.com/office/powerpoint/2010/main" val="62276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043801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8E15-CE95-4D7B-9861-719B8E81FBF8}" type="datetimeFigureOut">
              <a:rPr lang="en-US" smtClean="0"/>
              <a:t>2/28/22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89248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154602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8E15-CE95-4D7B-9861-719B8E81FBF8}" type="datetimeFigureOut">
              <a:rPr lang="en-US" smtClean="0"/>
              <a:t>2/28/22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09380-07AB-45E5-91C0-19E6DE7A3FCA}" type="slidenum">
              <a:rPr lang="en-US" smtClean="0"/>
              <a:t>‹#›</a:t>
            </a:fld>
            <a:endParaRPr lang="en-US"/>
          </a:p>
        </p:txBody>
      </p:sp>
    </p:spTree>
    <p:extLst>
      <p:ext uri="{BB962C8B-B14F-4D97-AF65-F5344CB8AC3E}">
        <p14:creationId xmlns:p14="http://schemas.microsoft.com/office/powerpoint/2010/main" val="2858858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13941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192224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3686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337865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56033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259920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47261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7EC3F17-1C56-C642-AC24-7D4113A27CB1}" type="datetimeFigureOut">
              <a:rPr lang="en-US" smtClean="0"/>
              <a:t>2/28/22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6E01ECB-9F79-DF4C-A9E9-6BFA7BE47661}" type="slidenum">
              <a:rPr lang="en-US" smtClean="0"/>
              <a:t>‹#›</a:t>
            </a:fld>
            <a:endParaRPr lang="en-US"/>
          </a:p>
        </p:txBody>
      </p:sp>
    </p:spTree>
    <p:extLst>
      <p:ext uri="{BB962C8B-B14F-4D97-AF65-F5344CB8AC3E}">
        <p14:creationId xmlns:p14="http://schemas.microsoft.com/office/powerpoint/2010/main" val="61406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C3F17-1C56-C642-AC24-7D4113A27CB1}" type="datetimeFigureOut">
              <a:rPr lang="en-US" smtClean="0"/>
              <a:t>2/28/22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01ECB-9F79-DF4C-A9E9-6BFA7BE47661}" type="slidenum">
              <a:rPr lang="en-US" smtClean="0"/>
              <a:t>‹#›</a:t>
            </a:fld>
            <a:endParaRPr lang="en-US"/>
          </a:p>
        </p:txBody>
      </p:sp>
      <p:sp>
        <p:nvSpPr>
          <p:cNvPr id="7" name="Rectangle 6">
            <a:extLst>
              <a:ext uri="{FF2B5EF4-FFF2-40B4-BE49-F238E27FC236}">
                <a16:creationId xmlns:a16="http://schemas.microsoft.com/office/drawing/2014/main" id="{7D682C56-2AA4-6A45-9C9C-F696A2A89B73}"/>
              </a:ext>
            </a:extLst>
          </p:cNvPr>
          <p:cNvSpPr/>
          <p:nvPr userDrawn="1"/>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879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fld id="{47C98E15-CE95-4D7B-9861-719B8E81FBF8}" type="datetimeFigureOut">
              <a:rPr lang="en-US" smtClean="0"/>
              <a:pPr/>
              <a:t>2/28/22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BF09380-07AB-45E5-91C0-19E6DE7A3FCA}" type="slidenum">
              <a:rPr lang="en-US" smtClean="0"/>
              <a:pPr/>
              <a:t>‹#›</a:t>
            </a:fld>
            <a:endParaRPr lang="en-US"/>
          </a:p>
        </p:txBody>
      </p:sp>
    </p:spTree>
    <p:extLst>
      <p:ext uri="{BB962C8B-B14F-4D97-AF65-F5344CB8AC3E}">
        <p14:creationId xmlns:p14="http://schemas.microsoft.com/office/powerpoint/2010/main" val="24054176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5.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1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5.jpg"/><Relationship Id="rId3" Type="http://schemas.openxmlformats.org/officeDocument/2006/relationships/slide" Target="slide3.xml"/><Relationship Id="rId7" Type="http://schemas.openxmlformats.org/officeDocument/2006/relationships/slide" Target="slide13.xml"/><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8.xml"/><Relationship Id="rId5" Type="http://schemas.openxmlformats.org/officeDocument/2006/relationships/slide" Target="slide7.xml"/><Relationship Id="rId10" Type="http://schemas.openxmlformats.org/officeDocument/2006/relationships/slide" Target="slide22.xml"/><Relationship Id="rId4" Type="http://schemas.openxmlformats.org/officeDocument/2006/relationships/slide" Target="slide5.xml"/><Relationship Id="rId9" Type="http://schemas.openxmlformats.org/officeDocument/2006/relationships/slide" Target="slide18.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image" Target="../media/image2.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20.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mailto:edixon@cresenergy.com" TargetMode="External"/><Relationship Id="rId4" Type="http://schemas.openxmlformats.org/officeDocument/2006/relationships/hyperlink" Target="mailto:neil@po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ashington DC skyline Wall Mural • Pixers® - We live to change">
            <a:extLst>
              <a:ext uri="{FF2B5EF4-FFF2-40B4-BE49-F238E27FC236}">
                <a16:creationId xmlns:a16="http://schemas.microsoft.com/office/drawing/2014/main" id="{E2310682-858C-4160-9A77-B927B4265F11}"/>
              </a:ext>
            </a:extLst>
          </p:cNvPr>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7369"/>
          <a:stretch/>
        </p:blipFill>
        <p:spPr bwMode="auto">
          <a:xfrm>
            <a:off x="0" y="1423541"/>
            <a:ext cx="9144000" cy="55437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C6F50-BB2E-4041-BB7A-9382A4366FE4}"/>
              </a:ext>
            </a:extLst>
          </p:cNvPr>
          <p:cNvSpPr>
            <a:spLocks noGrp="1"/>
          </p:cNvSpPr>
          <p:nvPr>
            <p:ph type="ctrTitle" idx="4294967295"/>
          </p:nvPr>
        </p:nvSpPr>
        <p:spPr>
          <a:xfrm>
            <a:off x="55082" y="3301720"/>
            <a:ext cx="8132276" cy="1921686"/>
          </a:xfrm>
          <a:prstGeom prst="rect">
            <a:avLst/>
          </a:prstGeom>
        </p:spPr>
        <p:txBody>
          <a:bodyPr vert="horz" lIns="0" tIns="0" rIns="0" bIns="0" anchor="t">
            <a:noAutofit/>
          </a:bodyPr>
          <a:lstStyle/>
          <a:p>
            <a:r>
              <a:rPr lang="en-US" sz="4800" b="1" dirty="0">
                <a:solidFill>
                  <a:srgbClr val="333333"/>
                </a:solidFill>
              </a:rPr>
              <a:t>CRES National Survey </a:t>
            </a:r>
          </a:p>
        </p:txBody>
      </p:sp>
      <p:sp>
        <p:nvSpPr>
          <p:cNvPr id="10" name="Title 1">
            <a:extLst>
              <a:ext uri="{FF2B5EF4-FFF2-40B4-BE49-F238E27FC236}">
                <a16:creationId xmlns:a16="http://schemas.microsoft.com/office/drawing/2014/main" id="{81B66EB5-103E-BA42-B5DE-79DF039C36F2}"/>
              </a:ext>
            </a:extLst>
          </p:cNvPr>
          <p:cNvSpPr txBox="1">
            <a:spLocks/>
          </p:cNvSpPr>
          <p:nvPr/>
        </p:nvSpPr>
        <p:spPr>
          <a:xfrm>
            <a:off x="134615" y="6021333"/>
            <a:ext cx="7772400" cy="724440"/>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600" normalizeH="0" baseline="0" noProof="0" dirty="0">
                <a:ln>
                  <a:noFill/>
                </a:ln>
                <a:solidFill>
                  <a:srgbClr val="DB3024"/>
                </a:solidFill>
                <a:effectLst>
                  <a:outerShdw blurRad="38100" dist="38100" dir="2700000" algn="tl">
                    <a:srgbClr val="000000">
                      <a:alpha val="43137"/>
                    </a:srgbClr>
                  </a:outerShdw>
                </a:effectLst>
                <a:uLnTx/>
                <a:uFillTx/>
                <a:latin typeface="Calibri" panose="020F0502020204030204"/>
                <a:ea typeface="+mj-ea"/>
                <a:cs typeface="+mj-cs"/>
              </a:rPr>
              <a:t>PREPARED BY:</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200" dirty="0">
                <a:solidFill>
                  <a:srgbClr val="333333"/>
                </a:solidFill>
                <a:latin typeface="Calibri" panose="020F0502020204030204"/>
              </a:rPr>
              <a:t>Neil Newhouse</a:t>
            </a:r>
            <a:r>
              <a:rPr kumimoji="0" lang="en-US" sz="2200" b="0" i="0" u="none" strike="noStrike" kern="1200" cap="none" spc="0" normalizeH="0" baseline="0" noProof="0" dirty="0">
                <a:ln>
                  <a:noFill/>
                </a:ln>
                <a:solidFill>
                  <a:srgbClr val="333333"/>
                </a:solidFill>
                <a:effectLst/>
                <a:uLnTx/>
                <a:uFillTx/>
                <a:latin typeface="Calibri" panose="020F0502020204030204"/>
                <a:ea typeface="+mj-ea"/>
                <a:cs typeface="+mj-cs"/>
              </a:rPr>
              <a:t>, Partner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panose="020F0502020204030204"/>
              <a:ea typeface="+mj-ea"/>
              <a:cs typeface="+mj-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5D9DE66A-CB53-4ED6-B7C4-DBB48DDBF25D}"/>
              </a:ext>
            </a:extLst>
          </p:cNvPr>
          <p:cNvSpPr txBox="1">
            <a:spLocks/>
          </p:cNvSpPr>
          <p:nvPr/>
        </p:nvSpPr>
        <p:spPr>
          <a:xfrm>
            <a:off x="92557" y="4028380"/>
            <a:ext cx="5804151" cy="103599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100" dirty="0">
                <a:solidFill>
                  <a:srgbClr val="333333"/>
                </a:solidFill>
                <a:latin typeface="Calibri" panose="020F0502020204030204"/>
              </a:rPr>
              <a:t>February 28</a:t>
            </a:r>
            <a:r>
              <a:rPr kumimoji="0" lang="en-US" sz="2100" b="0" i="0" u="none" strike="noStrike" kern="1200" cap="none" spc="0" normalizeH="0" baseline="0" noProof="0" dirty="0">
                <a:ln>
                  <a:noFill/>
                </a:ln>
                <a:solidFill>
                  <a:srgbClr val="333333"/>
                </a:solidFill>
                <a:effectLst/>
                <a:uLnTx/>
                <a:uFillTx/>
                <a:latin typeface="Calibri" panose="020F0502020204030204"/>
                <a:ea typeface="+mj-ea"/>
                <a:cs typeface="+mj-cs"/>
              </a:rPr>
              <a:t>, 2022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srgbClr val="333333"/>
                </a:solidFill>
                <a:effectLst/>
                <a:uLnTx/>
                <a:uFillTx/>
                <a:latin typeface="Calibri" panose="020F0502020204030204"/>
                <a:ea typeface="+mj-ea"/>
                <a:cs typeface="+mj-cs"/>
              </a:rPr>
              <a:t>Online National Survey of 1,000 Registered Voters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100" dirty="0">
                <a:solidFill>
                  <a:srgbClr val="333333"/>
                </a:solidFill>
                <a:latin typeface="Calibri" panose="020F0502020204030204"/>
              </a:rPr>
              <a:t>Conducted February 4-8, 2022</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100" dirty="0">
                <a:solidFill>
                  <a:srgbClr val="333333"/>
                </a:solidFill>
                <a:latin typeface="Calibri" panose="020F0502020204030204"/>
              </a:rPr>
              <a:t>Credibility interval: +3.53%</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0" i="0" u="none" strike="noStrike" kern="1200" cap="none" spc="0" normalizeH="0" baseline="0" noProof="0" dirty="0">
                <a:ln>
                  <a:noFill/>
                </a:ln>
                <a:solidFill>
                  <a:srgbClr val="333333"/>
                </a:solidFill>
                <a:effectLst/>
                <a:uLnTx/>
                <a:uFillTx/>
                <a:latin typeface="Calibri" panose="020F0502020204030204"/>
                <a:ea typeface="+mj-ea"/>
                <a:cs typeface="+mj-cs"/>
              </a:rPr>
              <a:t> </a:t>
            </a:r>
          </a:p>
        </p:txBody>
      </p:sp>
      <p:pic>
        <p:nvPicPr>
          <p:cNvPr id="13" name="Picture 12" descr="A picture containing food, drawing&#10;&#10;Description automatically generated">
            <a:extLst>
              <a:ext uri="{FF2B5EF4-FFF2-40B4-BE49-F238E27FC236}">
                <a16:creationId xmlns:a16="http://schemas.microsoft.com/office/drawing/2014/main" id="{E639A896-4F4F-4FF8-92E9-D900C06BAAE9}"/>
              </a:ext>
            </a:extLst>
          </p:cNvPr>
          <p:cNvPicPr>
            <a:picLocks noChangeAspect="1"/>
          </p:cNvPicPr>
          <p:nvPr/>
        </p:nvPicPr>
        <p:blipFill rotWithShape="1">
          <a:blip r:embed="rId5">
            <a:extLst>
              <a:ext uri="{28A0092B-C50C-407E-A947-70E740481C1C}">
                <a14:useLocalDpi xmlns:a14="http://schemas.microsoft.com/office/drawing/2010/main" val="0"/>
              </a:ext>
            </a:extLst>
          </a:blip>
          <a:srcRect b="75958"/>
          <a:stretch/>
        </p:blipFill>
        <p:spPr>
          <a:xfrm rot="16200000">
            <a:off x="3872783" y="1641865"/>
            <a:ext cx="9706134" cy="726136"/>
          </a:xfrm>
          <a:prstGeom prst="rect">
            <a:avLst/>
          </a:prstGeom>
        </p:spPr>
      </p:pic>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5A35C85-64C9-4E4B-8FBF-73A9FA87FA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1315" y="135131"/>
            <a:ext cx="2575420" cy="1066853"/>
          </a:xfrm>
          <a:prstGeom prst="rect">
            <a:avLst/>
          </a:prstGeom>
        </p:spPr>
      </p:pic>
    </p:spTree>
    <p:extLst>
      <p:ext uri="{BB962C8B-B14F-4D97-AF65-F5344CB8AC3E}">
        <p14:creationId xmlns:p14="http://schemas.microsoft.com/office/powerpoint/2010/main" val="113354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99955" y="275093"/>
            <a:ext cx="8544242" cy="438912"/>
          </a:xfrm>
        </p:spPr>
        <p:txBody>
          <a:bodyPr lIns="0" tIns="0" rIns="0" bIns="0">
            <a:noAutofit/>
          </a:bodyPr>
          <a:lstStyle/>
          <a:p>
            <a:r>
              <a:rPr lang="en-US" sz="2400" dirty="0">
                <a:solidFill>
                  <a:srgbClr val="333333"/>
                </a:solidFill>
                <a:latin typeface="Calibri" panose="020F0502020204030204"/>
              </a:rPr>
              <a:t>In just one year, there was a 14 percent jump in the number of Americans who say their lives have been affected by climate change.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2539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feel your life has directly been affected by climate change?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A41707A-0410-4DE7-8968-4919232A2335}"/>
              </a:ext>
            </a:extLst>
          </p:cNvPr>
          <p:cNvGraphicFramePr/>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29A9182-F1C4-461A-BE7D-0142832019E9}"/>
              </a:ext>
            </a:extLst>
          </p:cNvPr>
          <p:cNvSpPr txBox="1"/>
          <p:nvPr/>
        </p:nvSpPr>
        <p:spPr>
          <a:xfrm>
            <a:off x="6125686" y="4613630"/>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16" name="TextBox 15">
            <a:extLst>
              <a:ext uri="{FF2B5EF4-FFF2-40B4-BE49-F238E27FC236}">
                <a16:creationId xmlns:a16="http://schemas.microsoft.com/office/drawing/2014/main" id="{DD94A13E-2564-4AC0-92F3-33F4D40ED878}"/>
              </a:ext>
            </a:extLst>
          </p:cNvPr>
          <p:cNvSpPr txBox="1"/>
          <p:nvPr/>
        </p:nvSpPr>
        <p:spPr>
          <a:xfrm>
            <a:off x="5077570" y="4532897"/>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17" name="TextBox 16">
            <a:extLst>
              <a:ext uri="{FF2B5EF4-FFF2-40B4-BE49-F238E27FC236}">
                <a16:creationId xmlns:a16="http://schemas.microsoft.com/office/drawing/2014/main" id="{C38AC36E-2B21-4159-9FD7-D206EF89A627}"/>
              </a:ext>
            </a:extLst>
          </p:cNvPr>
          <p:cNvSpPr txBox="1"/>
          <p:nvPr/>
        </p:nvSpPr>
        <p:spPr>
          <a:xfrm>
            <a:off x="2090420" y="3725735"/>
            <a:ext cx="9071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18" name="TextBox 17">
            <a:extLst>
              <a:ext uri="{FF2B5EF4-FFF2-40B4-BE49-F238E27FC236}">
                <a16:creationId xmlns:a16="http://schemas.microsoft.com/office/drawing/2014/main" id="{529D6EA2-AB2B-4DE5-932E-40D7DA8CB40A}"/>
              </a:ext>
            </a:extLst>
          </p:cNvPr>
          <p:cNvSpPr txBox="1"/>
          <p:nvPr/>
        </p:nvSpPr>
        <p:spPr>
          <a:xfrm>
            <a:off x="1054716" y="4799158"/>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pic>
        <p:nvPicPr>
          <p:cNvPr id="19" name="Picture 18" descr="Icon&#10;&#10;Description automatically generated">
            <a:extLst>
              <a:ext uri="{FF2B5EF4-FFF2-40B4-BE49-F238E27FC236}">
                <a16:creationId xmlns:a16="http://schemas.microsoft.com/office/drawing/2014/main" id="{FE0A2D7F-9BEB-0846-92AB-6B2DA8A3D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14703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9261902" cy="438912"/>
          </a:xfrm>
        </p:spPr>
        <p:txBody>
          <a:bodyPr lIns="0" tIns="0" rIns="0" bIns="0">
            <a:noAutofit/>
          </a:bodyPr>
          <a:lstStyle/>
          <a:p>
            <a:r>
              <a:rPr lang="en-US" sz="2400" dirty="0">
                <a:solidFill>
                  <a:srgbClr val="333333"/>
                </a:solidFill>
                <a:latin typeface="Calibri" panose="020F0502020204030204"/>
              </a:rPr>
              <a:t>That increase happened across party lines—13 percent increase in Republicans and 15 percent increase in independents.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F56E8CFD-4556-4BD3-9329-F3BF0B9BFA60}"/>
              </a:ext>
            </a:extLst>
          </p:cNvPr>
          <p:cNvGraphicFramePr/>
          <p:nvPr/>
        </p:nvGraphicFramePr>
        <p:xfrm>
          <a:off x="0" y="1324963"/>
          <a:ext cx="9144000"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35" name="Straight Connector 34">
            <a:extLst>
              <a:ext uri="{FF2B5EF4-FFF2-40B4-BE49-F238E27FC236}">
                <a16:creationId xmlns:a16="http://schemas.microsoft.com/office/drawing/2014/main" id="{57EB0AD4-0362-43D5-B395-DC6C8ACE0E9E}"/>
              </a:ext>
            </a:extLst>
          </p:cNvPr>
          <p:cNvCxnSpPr>
            <a:cxnSpLocks/>
          </p:cNvCxnSpPr>
          <p:nvPr/>
        </p:nvCxnSpPr>
        <p:spPr>
          <a:xfrm>
            <a:off x="4572000" y="1709530"/>
            <a:ext cx="0" cy="3791328"/>
          </a:xfrm>
          <a:prstGeom prst="line">
            <a:avLst/>
          </a:prstGeom>
          <a:ln w="28575"/>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5C7F49DB-6361-4094-A55E-5612F91C46B6}"/>
              </a:ext>
            </a:extLst>
          </p:cNvPr>
          <p:cNvSpPr txBox="1"/>
          <p:nvPr/>
        </p:nvSpPr>
        <p:spPr>
          <a:xfrm>
            <a:off x="1205948" y="1417983"/>
            <a:ext cx="2054086" cy="369332"/>
          </a:xfrm>
          <a:prstGeom prst="rect">
            <a:avLst/>
          </a:prstGeom>
          <a:noFill/>
        </p:spPr>
        <p:txBody>
          <a:bodyPr wrap="square" rtlCol="0">
            <a:spAutoFit/>
          </a:bodyPr>
          <a:lstStyle/>
          <a:p>
            <a:pPr algn="ctr"/>
            <a:r>
              <a:rPr lang="en-US" i="1" u="sng" dirty="0">
                <a:solidFill>
                  <a:schemeClr val="bg2">
                    <a:lumMod val="25000"/>
                  </a:schemeClr>
                </a:solidFill>
              </a:rPr>
              <a:t>January 2021</a:t>
            </a:r>
          </a:p>
        </p:txBody>
      </p:sp>
      <p:sp>
        <p:nvSpPr>
          <p:cNvPr id="15" name="TextBox 14">
            <a:extLst>
              <a:ext uri="{FF2B5EF4-FFF2-40B4-BE49-F238E27FC236}">
                <a16:creationId xmlns:a16="http://schemas.microsoft.com/office/drawing/2014/main" id="{7808C585-9DEB-4F5D-A71E-8C16DBC626D8}"/>
              </a:ext>
            </a:extLst>
          </p:cNvPr>
          <p:cNvSpPr txBox="1"/>
          <p:nvPr/>
        </p:nvSpPr>
        <p:spPr>
          <a:xfrm>
            <a:off x="5930348" y="1417983"/>
            <a:ext cx="2054086" cy="369332"/>
          </a:xfrm>
          <a:prstGeom prst="rect">
            <a:avLst/>
          </a:prstGeom>
          <a:noFill/>
        </p:spPr>
        <p:txBody>
          <a:bodyPr wrap="square" rtlCol="0">
            <a:spAutoFit/>
          </a:bodyPr>
          <a:lstStyle/>
          <a:p>
            <a:pPr algn="ctr"/>
            <a:r>
              <a:rPr lang="en-US" i="1" u="sng" dirty="0">
                <a:solidFill>
                  <a:schemeClr val="bg2">
                    <a:lumMod val="25000"/>
                  </a:schemeClr>
                </a:solidFill>
              </a:rPr>
              <a:t>February 2022</a:t>
            </a:r>
          </a:p>
        </p:txBody>
      </p:sp>
      <p:sp>
        <p:nvSpPr>
          <p:cNvPr id="16" name="Rectangle 15">
            <a:extLst>
              <a:ext uri="{FF2B5EF4-FFF2-40B4-BE49-F238E27FC236}">
                <a16:creationId xmlns:a16="http://schemas.microsoft.com/office/drawing/2014/main" id="{1FBC5023-8264-4364-99B8-CBB52BB42D5E}"/>
              </a:ext>
            </a:extLst>
          </p:cNvPr>
          <p:cNvSpPr/>
          <p:nvPr/>
        </p:nvSpPr>
        <p:spPr>
          <a:xfrm>
            <a:off x="4937155" y="178732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-26</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B3992D-4DDF-469F-9EA4-8431C8E3EEFF}"/>
              </a:ext>
            </a:extLst>
          </p:cNvPr>
          <p:cNvSpPr/>
          <p:nvPr/>
        </p:nvSpPr>
        <p:spPr>
          <a:xfrm>
            <a:off x="429572" y="178732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-45</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E4C39D9-7A3C-44DC-9CBA-D7F3A8D8D49A}"/>
              </a:ext>
            </a:extLst>
          </p:cNvPr>
          <p:cNvSpPr/>
          <p:nvPr/>
        </p:nvSpPr>
        <p:spPr>
          <a:xfrm>
            <a:off x="2018967" y="1787326"/>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A57CD"/>
                </a:solidFill>
                <a:latin typeface="Calibri" panose="020F0502020204030204"/>
              </a:rPr>
              <a:t>-6</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D5B92EB-2AC3-4B81-A13E-0C2F2A3253A1}"/>
              </a:ext>
            </a:extLst>
          </p:cNvPr>
          <p:cNvSpPr/>
          <p:nvPr/>
        </p:nvSpPr>
        <p:spPr>
          <a:xfrm>
            <a:off x="3539510" y="178732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29</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F23F44D-C0CA-4A1C-A125-F3D7CBA20D9C}"/>
              </a:ext>
            </a:extLst>
          </p:cNvPr>
          <p:cNvSpPr/>
          <p:nvPr/>
        </p:nvSpPr>
        <p:spPr>
          <a:xfrm>
            <a:off x="8244725" y="178732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57</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E9A26D7-29D5-486D-98CF-FB86189E0DBD}"/>
              </a:ext>
            </a:extLst>
          </p:cNvPr>
          <p:cNvSpPr/>
          <p:nvPr/>
        </p:nvSpPr>
        <p:spPr>
          <a:xfrm>
            <a:off x="6516181" y="178732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A57CD"/>
                </a:solidFill>
                <a:latin typeface="Calibri" panose="020F0502020204030204"/>
              </a:rPr>
              <a:t>+14</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765B91F-22C2-4441-9591-556D37CBF8AC}"/>
              </a:ext>
            </a:extLst>
          </p:cNvPr>
          <p:cNvSpPr/>
          <p:nvPr/>
        </p:nvSpPr>
        <p:spPr>
          <a:xfrm>
            <a:off x="2424737" y="6375636"/>
            <a:ext cx="4294526" cy="2539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feel your life has directly been affected by climate change?</a:t>
            </a:r>
          </a:p>
        </p:txBody>
      </p:sp>
      <p:sp>
        <p:nvSpPr>
          <p:cNvPr id="24" name="TextBox 23">
            <a:extLst>
              <a:ext uri="{FF2B5EF4-FFF2-40B4-BE49-F238E27FC236}">
                <a16:creationId xmlns:a16="http://schemas.microsoft.com/office/drawing/2014/main" id="{027AC59B-B917-4BC8-A885-6407E95D125D}"/>
              </a:ext>
            </a:extLst>
          </p:cNvPr>
          <p:cNvSpPr txBox="1"/>
          <p:nvPr/>
        </p:nvSpPr>
        <p:spPr>
          <a:xfrm>
            <a:off x="-228470" y="4861945"/>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26" name="TextBox 25">
            <a:extLst>
              <a:ext uri="{FF2B5EF4-FFF2-40B4-BE49-F238E27FC236}">
                <a16:creationId xmlns:a16="http://schemas.microsoft.com/office/drawing/2014/main" id="{034813D7-1EA7-4E8D-ACDE-643C02199471}"/>
              </a:ext>
            </a:extLst>
          </p:cNvPr>
          <p:cNvSpPr txBox="1"/>
          <p:nvPr/>
        </p:nvSpPr>
        <p:spPr>
          <a:xfrm>
            <a:off x="324019" y="4853269"/>
            <a:ext cx="1398322" cy="338554"/>
          </a:xfrm>
          <a:prstGeom prst="rect">
            <a:avLst/>
          </a:prstGeom>
          <a:noFill/>
        </p:spPr>
        <p:txBody>
          <a:bodyPr wrap="square" rtlCol="0">
            <a:spAutoFit/>
          </a:bodyPr>
          <a:lstStyle/>
          <a:p>
            <a:pPr algn="ctr"/>
            <a:r>
              <a:rPr lang="en-US" sz="1600" b="1" dirty="0">
                <a:solidFill>
                  <a:schemeClr val="bg1"/>
                </a:solidFill>
              </a:rPr>
              <a:t>No </a:t>
            </a:r>
          </a:p>
        </p:txBody>
      </p:sp>
      <p:sp>
        <p:nvSpPr>
          <p:cNvPr id="27" name="TextBox 26">
            <a:extLst>
              <a:ext uri="{FF2B5EF4-FFF2-40B4-BE49-F238E27FC236}">
                <a16:creationId xmlns:a16="http://schemas.microsoft.com/office/drawing/2014/main" id="{85003E1F-CE58-416D-BD66-5715A16E2D37}"/>
              </a:ext>
            </a:extLst>
          </p:cNvPr>
          <p:cNvSpPr txBox="1"/>
          <p:nvPr/>
        </p:nvSpPr>
        <p:spPr>
          <a:xfrm>
            <a:off x="1309223" y="4892734"/>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28" name="TextBox 27">
            <a:extLst>
              <a:ext uri="{FF2B5EF4-FFF2-40B4-BE49-F238E27FC236}">
                <a16:creationId xmlns:a16="http://schemas.microsoft.com/office/drawing/2014/main" id="{C4BB32B0-8A79-481D-9D4C-21E164AC2BF3}"/>
              </a:ext>
            </a:extLst>
          </p:cNvPr>
          <p:cNvSpPr txBox="1"/>
          <p:nvPr/>
        </p:nvSpPr>
        <p:spPr>
          <a:xfrm>
            <a:off x="1861712" y="4884058"/>
            <a:ext cx="1398322" cy="338554"/>
          </a:xfrm>
          <a:prstGeom prst="rect">
            <a:avLst/>
          </a:prstGeom>
          <a:noFill/>
        </p:spPr>
        <p:txBody>
          <a:bodyPr wrap="square" rtlCol="0">
            <a:spAutoFit/>
          </a:bodyPr>
          <a:lstStyle/>
          <a:p>
            <a:pPr algn="ctr"/>
            <a:r>
              <a:rPr lang="en-US" sz="1600" b="1" dirty="0">
                <a:solidFill>
                  <a:schemeClr val="bg1"/>
                </a:solidFill>
              </a:rPr>
              <a:t>No </a:t>
            </a:r>
          </a:p>
        </p:txBody>
      </p:sp>
      <p:sp>
        <p:nvSpPr>
          <p:cNvPr id="30" name="TextBox 29">
            <a:extLst>
              <a:ext uri="{FF2B5EF4-FFF2-40B4-BE49-F238E27FC236}">
                <a16:creationId xmlns:a16="http://schemas.microsoft.com/office/drawing/2014/main" id="{B4C6F621-7C98-4D6B-A490-4AED10A8C3A1}"/>
              </a:ext>
            </a:extLst>
          </p:cNvPr>
          <p:cNvSpPr txBox="1"/>
          <p:nvPr/>
        </p:nvSpPr>
        <p:spPr>
          <a:xfrm>
            <a:off x="2822459" y="4892734"/>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31" name="TextBox 30">
            <a:extLst>
              <a:ext uri="{FF2B5EF4-FFF2-40B4-BE49-F238E27FC236}">
                <a16:creationId xmlns:a16="http://schemas.microsoft.com/office/drawing/2014/main" id="{2196B195-0069-4B09-A6A5-C79EC808C251}"/>
              </a:ext>
            </a:extLst>
          </p:cNvPr>
          <p:cNvSpPr txBox="1"/>
          <p:nvPr/>
        </p:nvSpPr>
        <p:spPr>
          <a:xfrm>
            <a:off x="3374948" y="4884058"/>
            <a:ext cx="1398322" cy="338554"/>
          </a:xfrm>
          <a:prstGeom prst="rect">
            <a:avLst/>
          </a:prstGeom>
          <a:noFill/>
        </p:spPr>
        <p:txBody>
          <a:bodyPr wrap="square" rtlCol="0">
            <a:spAutoFit/>
          </a:bodyPr>
          <a:lstStyle/>
          <a:p>
            <a:pPr algn="ctr"/>
            <a:r>
              <a:rPr lang="en-US" sz="1600" b="1" dirty="0">
                <a:solidFill>
                  <a:schemeClr val="bg1"/>
                </a:solidFill>
              </a:rPr>
              <a:t>No </a:t>
            </a:r>
          </a:p>
        </p:txBody>
      </p:sp>
      <p:sp>
        <p:nvSpPr>
          <p:cNvPr id="32" name="TextBox 31">
            <a:extLst>
              <a:ext uri="{FF2B5EF4-FFF2-40B4-BE49-F238E27FC236}">
                <a16:creationId xmlns:a16="http://schemas.microsoft.com/office/drawing/2014/main" id="{455C9937-2BB5-492D-9F0D-3A999DD31ADB}"/>
              </a:ext>
            </a:extLst>
          </p:cNvPr>
          <p:cNvSpPr txBox="1"/>
          <p:nvPr/>
        </p:nvSpPr>
        <p:spPr>
          <a:xfrm>
            <a:off x="4370732" y="4889450"/>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33" name="TextBox 32">
            <a:extLst>
              <a:ext uri="{FF2B5EF4-FFF2-40B4-BE49-F238E27FC236}">
                <a16:creationId xmlns:a16="http://schemas.microsoft.com/office/drawing/2014/main" id="{CEF1EEEE-1EA0-4AA8-A8C3-318361810B53}"/>
              </a:ext>
            </a:extLst>
          </p:cNvPr>
          <p:cNvSpPr txBox="1"/>
          <p:nvPr/>
        </p:nvSpPr>
        <p:spPr>
          <a:xfrm>
            <a:off x="4923221" y="4880774"/>
            <a:ext cx="1398322" cy="338554"/>
          </a:xfrm>
          <a:prstGeom prst="rect">
            <a:avLst/>
          </a:prstGeom>
          <a:noFill/>
        </p:spPr>
        <p:txBody>
          <a:bodyPr wrap="square" rtlCol="0">
            <a:spAutoFit/>
          </a:bodyPr>
          <a:lstStyle/>
          <a:p>
            <a:pPr algn="ctr"/>
            <a:r>
              <a:rPr lang="en-US" sz="1600" b="1" dirty="0">
                <a:solidFill>
                  <a:schemeClr val="bg1"/>
                </a:solidFill>
              </a:rPr>
              <a:t>No </a:t>
            </a:r>
          </a:p>
        </p:txBody>
      </p:sp>
      <p:sp>
        <p:nvSpPr>
          <p:cNvPr id="34" name="TextBox 33">
            <a:extLst>
              <a:ext uri="{FF2B5EF4-FFF2-40B4-BE49-F238E27FC236}">
                <a16:creationId xmlns:a16="http://schemas.microsoft.com/office/drawing/2014/main" id="{E87C289C-7DB0-4393-B79E-41328E754CD0}"/>
              </a:ext>
            </a:extLst>
          </p:cNvPr>
          <p:cNvSpPr txBox="1"/>
          <p:nvPr/>
        </p:nvSpPr>
        <p:spPr>
          <a:xfrm>
            <a:off x="5883967" y="4886165"/>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36" name="TextBox 35">
            <a:extLst>
              <a:ext uri="{FF2B5EF4-FFF2-40B4-BE49-F238E27FC236}">
                <a16:creationId xmlns:a16="http://schemas.microsoft.com/office/drawing/2014/main" id="{34E1ED36-A5F1-47D9-801D-3276EB459B77}"/>
              </a:ext>
            </a:extLst>
          </p:cNvPr>
          <p:cNvSpPr txBox="1"/>
          <p:nvPr/>
        </p:nvSpPr>
        <p:spPr>
          <a:xfrm>
            <a:off x="6436456" y="4877489"/>
            <a:ext cx="1398322" cy="338554"/>
          </a:xfrm>
          <a:prstGeom prst="rect">
            <a:avLst/>
          </a:prstGeom>
          <a:noFill/>
        </p:spPr>
        <p:txBody>
          <a:bodyPr wrap="square" rtlCol="0">
            <a:spAutoFit/>
          </a:bodyPr>
          <a:lstStyle/>
          <a:p>
            <a:pPr algn="ctr"/>
            <a:r>
              <a:rPr lang="en-US" sz="1600" b="1" dirty="0">
                <a:solidFill>
                  <a:schemeClr val="bg1"/>
                </a:solidFill>
              </a:rPr>
              <a:t>No </a:t>
            </a:r>
          </a:p>
        </p:txBody>
      </p:sp>
      <p:sp>
        <p:nvSpPr>
          <p:cNvPr id="37" name="TextBox 36">
            <a:extLst>
              <a:ext uri="{FF2B5EF4-FFF2-40B4-BE49-F238E27FC236}">
                <a16:creationId xmlns:a16="http://schemas.microsoft.com/office/drawing/2014/main" id="{F750A726-3EB6-43B3-A595-0C96BAAA4CFE}"/>
              </a:ext>
            </a:extLst>
          </p:cNvPr>
          <p:cNvSpPr txBox="1"/>
          <p:nvPr/>
        </p:nvSpPr>
        <p:spPr>
          <a:xfrm>
            <a:off x="7421659" y="4881381"/>
            <a:ext cx="1398322" cy="338554"/>
          </a:xfrm>
          <a:prstGeom prst="rect">
            <a:avLst/>
          </a:prstGeom>
          <a:noFill/>
        </p:spPr>
        <p:txBody>
          <a:bodyPr wrap="square" rtlCol="0">
            <a:spAutoFit/>
          </a:bodyPr>
          <a:lstStyle/>
          <a:p>
            <a:pPr algn="ctr"/>
            <a:r>
              <a:rPr lang="en-US" sz="1600" b="1" dirty="0">
                <a:solidFill>
                  <a:schemeClr val="bg1"/>
                </a:solidFill>
              </a:rPr>
              <a:t>Yes </a:t>
            </a:r>
          </a:p>
        </p:txBody>
      </p:sp>
      <p:sp>
        <p:nvSpPr>
          <p:cNvPr id="38" name="TextBox 37">
            <a:extLst>
              <a:ext uri="{FF2B5EF4-FFF2-40B4-BE49-F238E27FC236}">
                <a16:creationId xmlns:a16="http://schemas.microsoft.com/office/drawing/2014/main" id="{C7653383-9083-4C88-B9DB-694B3D600C3B}"/>
              </a:ext>
            </a:extLst>
          </p:cNvPr>
          <p:cNvSpPr txBox="1"/>
          <p:nvPr/>
        </p:nvSpPr>
        <p:spPr>
          <a:xfrm>
            <a:off x="7974148" y="4872705"/>
            <a:ext cx="1398322" cy="338554"/>
          </a:xfrm>
          <a:prstGeom prst="rect">
            <a:avLst/>
          </a:prstGeom>
          <a:noFill/>
        </p:spPr>
        <p:txBody>
          <a:bodyPr wrap="square" rtlCol="0">
            <a:spAutoFit/>
          </a:bodyPr>
          <a:lstStyle/>
          <a:p>
            <a:pPr algn="ctr"/>
            <a:r>
              <a:rPr lang="en-US" sz="1600" b="1" dirty="0">
                <a:solidFill>
                  <a:schemeClr val="bg1"/>
                </a:solidFill>
              </a:rPr>
              <a:t>No </a:t>
            </a:r>
          </a:p>
        </p:txBody>
      </p:sp>
      <p:pic>
        <p:nvPicPr>
          <p:cNvPr id="39" name="Picture 38" descr="Icon&#10;&#10;Description automatically generated">
            <a:extLst>
              <a:ext uri="{FF2B5EF4-FFF2-40B4-BE49-F238E27FC236}">
                <a16:creationId xmlns:a16="http://schemas.microsoft.com/office/drawing/2014/main" id="{6206EE25-651A-D542-91D6-C753443C7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298395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7AAFC69D-5983-4DEA-ABFB-9B85DC57A04B}"/>
              </a:ext>
            </a:extLst>
          </p:cNvPr>
          <p:cNvSpPr/>
          <p:nvPr/>
        </p:nvSpPr>
        <p:spPr>
          <a:xfrm>
            <a:off x="5666343" y="1384014"/>
            <a:ext cx="1537323" cy="2149426"/>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230124E8-862B-43E3-A83E-841249F67E04}"/>
              </a:ext>
            </a:extLst>
          </p:cNvPr>
          <p:cNvSpPr/>
          <p:nvPr/>
        </p:nvSpPr>
        <p:spPr>
          <a:xfrm>
            <a:off x="7500265" y="1384013"/>
            <a:ext cx="1537323" cy="2149370"/>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1A8869-56C7-4BFA-8209-DCBB1F2124F9}"/>
              </a:ext>
            </a:extLst>
          </p:cNvPr>
          <p:cNvSpPr/>
          <p:nvPr/>
        </p:nvSpPr>
        <p:spPr>
          <a:xfrm>
            <a:off x="5642131" y="3899388"/>
            <a:ext cx="1537323" cy="2149426"/>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A17F7B8C-E5D5-40A2-8D98-1CBD89CA9648}"/>
              </a:ext>
            </a:extLst>
          </p:cNvPr>
          <p:cNvSpPr/>
          <p:nvPr/>
        </p:nvSpPr>
        <p:spPr>
          <a:xfrm>
            <a:off x="7476053" y="3899387"/>
            <a:ext cx="1537323" cy="2149370"/>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65088"/>
            <a:ext cx="8736995" cy="438912"/>
          </a:xfrm>
        </p:spPr>
        <p:txBody>
          <a:bodyPr lIns="0" tIns="0" rIns="0" bIns="0">
            <a:noAutofit/>
          </a:bodyPr>
          <a:lstStyle/>
          <a:p>
            <a:r>
              <a:rPr lang="en-US" sz="2400" dirty="0">
                <a:solidFill>
                  <a:srgbClr val="333333"/>
                </a:solidFill>
                <a:latin typeface="Calibri" panose="020F0502020204030204"/>
              </a:rPr>
              <a:t>Older voters are now more likely to say their lives have been impacted– a 22 percent jump in 55–64-year-olds and 17 percent increase for those 65+.</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95813"/>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F56E8CFD-4556-4BD3-9329-F3BF0B9BFA60}"/>
              </a:ext>
            </a:extLst>
          </p:cNvPr>
          <p:cNvGraphicFramePr/>
          <p:nvPr/>
        </p:nvGraphicFramePr>
        <p:xfrm>
          <a:off x="9673" y="1377394"/>
          <a:ext cx="9144000" cy="2430513"/>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0489726F-269F-41D0-82FF-0A60B8041360}"/>
              </a:ext>
            </a:extLst>
          </p:cNvPr>
          <p:cNvSpPr/>
          <p:nvPr/>
        </p:nvSpPr>
        <p:spPr>
          <a:xfrm>
            <a:off x="2412090" y="401911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+24</a:t>
            </a:r>
          </a:p>
        </p:txBody>
      </p:sp>
      <p:sp>
        <p:nvSpPr>
          <p:cNvPr id="20" name="Rectangle 19">
            <a:extLst>
              <a:ext uri="{FF2B5EF4-FFF2-40B4-BE49-F238E27FC236}">
                <a16:creationId xmlns:a16="http://schemas.microsoft.com/office/drawing/2014/main" id="{242175F1-F6AB-4BF7-9C96-DA32AE7D9B2E}"/>
              </a:ext>
            </a:extLst>
          </p:cNvPr>
          <p:cNvSpPr/>
          <p:nvPr/>
        </p:nvSpPr>
        <p:spPr>
          <a:xfrm>
            <a:off x="8050941" y="4019114"/>
            <a:ext cx="4427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-0-</a:t>
            </a:r>
          </a:p>
        </p:txBody>
      </p:sp>
      <p:sp>
        <p:nvSpPr>
          <p:cNvPr id="21" name="Rectangle 20">
            <a:extLst>
              <a:ext uri="{FF2B5EF4-FFF2-40B4-BE49-F238E27FC236}">
                <a16:creationId xmlns:a16="http://schemas.microsoft.com/office/drawing/2014/main" id="{0DE04694-16F5-4E1E-B3BC-49883ECF57AD}"/>
              </a:ext>
            </a:extLst>
          </p:cNvPr>
          <p:cNvSpPr/>
          <p:nvPr/>
        </p:nvSpPr>
        <p:spPr>
          <a:xfrm>
            <a:off x="4184190" y="401911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+20</a:t>
            </a:r>
          </a:p>
        </p:txBody>
      </p:sp>
      <p:sp>
        <p:nvSpPr>
          <p:cNvPr id="22" name="Rectangle 21">
            <a:extLst>
              <a:ext uri="{FF2B5EF4-FFF2-40B4-BE49-F238E27FC236}">
                <a16:creationId xmlns:a16="http://schemas.microsoft.com/office/drawing/2014/main" id="{964E9AA7-E081-479D-BF6C-DF6A73A0CCF0}"/>
              </a:ext>
            </a:extLst>
          </p:cNvPr>
          <p:cNvSpPr/>
          <p:nvPr/>
        </p:nvSpPr>
        <p:spPr>
          <a:xfrm>
            <a:off x="6122076" y="4019114"/>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+9</a:t>
            </a:r>
          </a:p>
        </p:txBody>
      </p:sp>
      <p:sp>
        <p:nvSpPr>
          <p:cNvPr id="23" name="Rectangle 22">
            <a:extLst>
              <a:ext uri="{FF2B5EF4-FFF2-40B4-BE49-F238E27FC236}">
                <a16:creationId xmlns:a16="http://schemas.microsoft.com/office/drawing/2014/main" id="{3573CFDC-B7BA-4D9F-8D1B-E11EFB673659}"/>
              </a:ext>
            </a:extLst>
          </p:cNvPr>
          <p:cNvSpPr/>
          <p:nvPr/>
        </p:nvSpPr>
        <p:spPr>
          <a:xfrm>
            <a:off x="655359" y="401911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+25</a:t>
            </a:r>
          </a:p>
        </p:txBody>
      </p:sp>
      <p:sp>
        <p:nvSpPr>
          <p:cNvPr id="27" name="Rectangle 26">
            <a:extLst>
              <a:ext uri="{FF2B5EF4-FFF2-40B4-BE49-F238E27FC236}">
                <a16:creationId xmlns:a16="http://schemas.microsoft.com/office/drawing/2014/main" id="{8D6414A7-64BD-43E0-9CFF-4AAEE75C80E6}"/>
              </a:ext>
            </a:extLst>
          </p:cNvPr>
          <p:cNvSpPr/>
          <p:nvPr/>
        </p:nvSpPr>
        <p:spPr>
          <a:xfrm>
            <a:off x="2424737" y="6375636"/>
            <a:ext cx="4294526" cy="25391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feel your life has directly been affected by climate change?</a:t>
            </a:r>
          </a:p>
        </p:txBody>
      </p:sp>
      <p:sp>
        <p:nvSpPr>
          <p:cNvPr id="3" name="TextBox 2">
            <a:extLst>
              <a:ext uri="{FF2B5EF4-FFF2-40B4-BE49-F238E27FC236}">
                <a16:creationId xmlns:a16="http://schemas.microsoft.com/office/drawing/2014/main" id="{85B0AD9D-FB7D-406F-A48C-7B3698A2C924}"/>
              </a:ext>
            </a:extLst>
          </p:cNvPr>
          <p:cNvSpPr txBox="1"/>
          <p:nvPr/>
        </p:nvSpPr>
        <p:spPr>
          <a:xfrm>
            <a:off x="3046228" y="3609758"/>
            <a:ext cx="3051545" cy="369332"/>
          </a:xfrm>
          <a:prstGeom prst="rect">
            <a:avLst/>
          </a:prstGeom>
          <a:noFill/>
        </p:spPr>
        <p:txBody>
          <a:bodyPr wrap="square" rtlCol="0">
            <a:spAutoFit/>
          </a:bodyPr>
          <a:lstStyle/>
          <a:p>
            <a:pPr algn="ctr"/>
            <a:r>
              <a:rPr lang="en-US" i="1" u="sng" dirty="0"/>
              <a:t>February 2022 </a:t>
            </a:r>
          </a:p>
        </p:txBody>
      </p:sp>
      <p:graphicFrame>
        <p:nvGraphicFramePr>
          <p:cNvPr id="24" name="Chart 23">
            <a:extLst>
              <a:ext uri="{FF2B5EF4-FFF2-40B4-BE49-F238E27FC236}">
                <a16:creationId xmlns:a16="http://schemas.microsoft.com/office/drawing/2014/main" id="{ED2B56BE-EFF0-41F7-AFC6-59E9CA4DA350}"/>
              </a:ext>
            </a:extLst>
          </p:cNvPr>
          <p:cNvGraphicFramePr/>
          <p:nvPr/>
        </p:nvGraphicFramePr>
        <p:xfrm>
          <a:off x="9673" y="3979090"/>
          <a:ext cx="9144000" cy="2430513"/>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91044B04-8490-4771-B571-052A827B4AFF}"/>
              </a:ext>
            </a:extLst>
          </p:cNvPr>
          <p:cNvSpPr txBox="1"/>
          <p:nvPr/>
        </p:nvSpPr>
        <p:spPr>
          <a:xfrm>
            <a:off x="3046228" y="1092827"/>
            <a:ext cx="3051545" cy="369332"/>
          </a:xfrm>
          <a:prstGeom prst="rect">
            <a:avLst/>
          </a:prstGeom>
          <a:noFill/>
        </p:spPr>
        <p:txBody>
          <a:bodyPr wrap="square" rtlCol="0">
            <a:spAutoFit/>
          </a:bodyPr>
          <a:lstStyle/>
          <a:p>
            <a:pPr algn="ctr"/>
            <a:r>
              <a:rPr lang="en-US" i="1" u="sng" dirty="0"/>
              <a:t>January 2021</a:t>
            </a:r>
          </a:p>
        </p:txBody>
      </p:sp>
      <p:sp>
        <p:nvSpPr>
          <p:cNvPr id="34" name="Rectangle 33">
            <a:extLst>
              <a:ext uri="{FF2B5EF4-FFF2-40B4-BE49-F238E27FC236}">
                <a16:creationId xmlns:a16="http://schemas.microsoft.com/office/drawing/2014/main" id="{87FA6A16-2264-46CE-BF23-B1FFC596BC86}"/>
              </a:ext>
            </a:extLst>
          </p:cNvPr>
          <p:cNvSpPr/>
          <p:nvPr/>
        </p:nvSpPr>
        <p:spPr>
          <a:xfrm>
            <a:off x="2387787" y="144867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r>
              <a:rPr lang="en-US" dirty="0">
                <a:solidFill>
                  <a:srgbClr val="70AD47">
                    <a:lumMod val="75000"/>
                  </a:srgbClr>
                </a:solidFill>
                <a:latin typeface="Calibri" panose="020F0502020204030204"/>
              </a:rPr>
              <a:t>19</a:t>
            </a:r>
            <a:endPar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E502BB3-D987-4033-988B-B97B5EF985F3}"/>
              </a:ext>
            </a:extLst>
          </p:cNvPr>
          <p:cNvSpPr/>
          <p:nvPr/>
        </p:nvSpPr>
        <p:spPr>
          <a:xfrm>
            <a:off x="8026638" y="144867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rPr>
              <a:t>-</a:t>
            </a:r>
            <a:r>
              <a:rPr lang="en-US" dirty="0">
                <a:solidFill>
                  <a:srgbClr val="F2AC44"/>
                </a:solidFill>
                <a:latin typeface="Calibri" panose="020F0502020204030204"/>
              </a:rPr>
              <a:t>25</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5E830B03-9E47-40D7-8EDE-1802CAA2BF16}"/>
              </a:ext>
            </a:extLst>
          </p:cNvPr>
          <p:cNvSpPr/>
          <p:nvPr/>
        </p:nvSpPr>
        <p:spPr>
          <a:xfrm>
            <a:off x="4159887" y="1448676"/>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-9</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E0627F5-924C-4F8E-B564-CA792A9D906B}"/>
              </a:ext>
            </a:extLst>
          </p:cNvPr>
          <p:cNvSpPr/>
          <p:nvPr/>
        </p:nvSpPr>
        <p:spPr>
          <a:xfrm>
            <a:off x="6097773" y="1448676"/>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-28</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34E6F536-0C58-47EA-9083-641D431A30BC}"/>
              </a:ext>
            </a:extLst>
          </p:cNvPr>
          <p:cNvSpPr/>
          <p:nvPr/>
        </p:nvSpPr>
        <p:spPr>
          <a:xfrm>
            <a:off x="631056" y="144867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t>
            </a:r>
            <a:r>
              <a:rPr lang="en-US" dirty="0">
                <a:solidFill>
                  <a:srgbClr val="70AD47">
                    <a:lumMod val="75000"/>
                  </a:srgbClr>
                </a:solidFill>
                <a:latin typeface="Calibri" panose="020F0502020204030204"/>
              </a:rPr>
              <a:t>15</a:t>
            </a:r>
            <a:endParaRPr kumimoji="0" lang="en-US"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31" name="Picture 30" descr="Icon&#10;&#10;Description automatically generated">
            <a:extLst>
              <a:ext uri="{FF2B5EF4-FFF2-40B4-BE49-F238E27FC236}">
                <a16:creationId xmlns:a16="http://schemas.microsoft.com/office/drawing/2014/main" id="{F388B3C9-92E3-1F47-AA12-75D2EEA26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229342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EEB9331F-2421-4D4F-AE47-C97D9C94BE2F}"/>
              </a:ext>
            </a:extLst>
          </p:cNvPr>
          <p:cNvGraphicFramePr/>
          <p:nvPr/>
        </p:nvGraphicFramePr>
        <p:xfrm>
          <a:off x="50839" y="1564611"/>
          <a:ext cx="8793206" cy="4746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349649"/>
            <a:ext cx="8312637" cy="438912"/>
          </a:xfrm>
        </p:spPr>
        <p:txBody>
          <a:bodyPr lIns="0" tIns="0" rIns="0" bIns="0">
            <a:noAutofit/>
          </a:bodyPr>
          <a:lstStyle/>
          <a:p>
            <a:r>
              <a:rPr lang="en-US" sz="2400" dirty="0">
                <a:solidFill>
                  <a:srgbClr val="333333"/>
                </a:solidFill>
                <a:latin typeface="Calibri" panose="020F0502020204030204"/>
              </a:rPr>
              <a:t>Voters remain consistently in favor of the federal government taking action to accelerate the development and use of clean energy in the country.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5">
            <a:extLst>
              <a:ext uri="{28A0092B-C50C-407E-A947-70E740481C1C}">
                <a14:useLocalDpi xmlns:a14="http://schemas.microsoft.com/office/drawing/2010/main" val="0"/>
              </a:ext>
            </a:extLst>
          </a:blip>
          <a:srcRect b="93078"/>
          <a:stretch/>
        </p:blipFill>
        <p:spPr>
          <a:xfrm>
            <a:off x="276381" y="1100265"/>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382568" y="6369407"/>
            <a:ext cx="4378864"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Do you support or oppose the federal government taking action to accelerate the development and use of clean energy in the United States?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2567164" y="1621030"/>
          <a:ext cx="6021853" cy="474627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8B33138D-5C56-4980-A0DC-CEC87C84B991}"/>
              </a:ext>
            </a:extLst>
          </p:cNvPr>
          <p:cNvSpPr/>
          <p:nvPr/>
        </p:nvSpPr>
        <p:spPr>
          <a:xfrm>
            <a:off x="3319938" y="191884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+30</a:t>
            </a:r>
          </a:p>
        </p:txBody>
      </p:sp>
      <p:sp>
        <p:nvSpPr>
          <p:cNvPr id="18" name="Rectangle 17">
            <a:extLst>
              <a:ext uri="{FF2B5EF4-FFF2-40B4-BE49-F238E27FC236}">
                <a16:creationId xmlns:a16="http://schemas.microsoft.com/office/drawing/2014/main" id="{AD80C0CD-D62B-47CA-ABD0-E3BBC9295FC0}"/>
              </a:ext>
            </a:extLst>
          </p:cNvPr>
          <p:cNvSpPr/>
          <p:nvPr/>
        </p:nvSpPr>
        <p:spPr>
          <a:xfrm>
            <a:off x="5331868" y="191884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9A57CD"/>
                </a:solidFill>
                <a:effectLst/>
                <a:uLnTx/>
                <a:uFillTx/>
                <a:latin typeface="Calibri" panose="020F0502020204030204"/>
                <a:ea typeface="+mn-ea"/>
                <a:cs typeface="+mn-cs"/>
              </a:rPr>
              <a:t>+58</a:t>
            </a:r>
          </a:p>
        </p:txBody>
      </p:sp>
      <p:sp>
        <p:nvSpPr>
          <p:cNvPr id="19" name="Rectangle 18">
            <a:extLst>
              <a:ext uri="{FF2B5EF4-FFF2-40B4-BE49-F238E27FC236}">
                <a16:creationId xmlns:a16="http://schemas.microsoft.com/office/drawing/2014/main" id="{F0DB5423-B0E6-498F-AAC1-5304003FD1ED}"/>
              </a:ext>
            </a:extLst>
          </p:cNvPr>
          <p:cNvSpPr/>
          <p:nvPr/>
        </p:nvSpPr>
        <p:spPr>
          <a:xfrm>
            <a:off x="7343798" y="1918846"/>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+90</a:t>
            </a:r>
          </a:p>
        </p:txBody>
      </p:sp>
      <p:graphicFrame>
        <p:nvGraphicFramePr>
          <p:cNvPr id="20" name="Table 19">
            <a:extLst>
              <a:ext uri="{FF2B5EF4-FFF2-40B4-BE49-F238E27FC236}">
                <a16:creationId xmlns:a16="http://schemas.microsoft.com/office/drawing/2014/main" id="{1485B2BE-E377-4DEA-B99E-EF6A3FB911C3}"/>
              </a:ext>
            </a:extLst>
          </p:cNvPr>
          <p:cNvGraphicFramePr>
            <a:graphicFrameLocks noGrp="1"/>
          </p:cNvGraphicFramePr>
          <p:nvPr/>
        </p:nvGraphicFramePr>
        <p:xfrm>
          <a:off x="6414105" y="821257"/>
          <a:ext cx="2654424" cy="770764"/>
        </p:xfrm>
        <a:graphic>
          <a:graphicData uri="http://schemas.openxmlformats.org/drawingml/2006/table">
            <a:tbl>
              <a:tblPr firstRow="1" bandRow="1">
                <a:tableStyleId>{F5AB1C69-6EDB-4FF4-983F-18BD219EF322}</a:tableStyleId>
              </a:tblPr>
              <a:tblGrid>
                <a:gridCol w="1508829">
                  <a:extLst>
                    <a:ext uri="{9D8B030D-6E8A-4147-A177-3AD203B41FA5}">
                      <a16:colId xmlns:a16="http://schemas.microsoft.com/office/drawing/2014/main" val="1840283719"/>
                    </a:ext>
                  </a:extLst>
                </a:gridCol>
                <a:gridCol w="1145595">
                  <a:extLst>
                    <a:ext uri="{9D8B030D-6E8A-4147-A177-3AD203B41FA5}">
                      <a16:colId xmlns:a16="http://schemas.microsoft.com/office/drawing/2014/main" val="1396621453"/>
                    </a:ext>
                  </a:extLst>
                </a:gridCol>
              </a:tblGrid>
              <a:tr h="129929">
                <a:tc gridSpan="2">
                  <a:txBody>
                    <a:bodyPr/>
                    <a:lstStyle/>
                    <a:p>
                      <a:pPr algn="ctr"/>
                      <a:r>
                        <a:rPr lang="en-US" sz="1200" dirty="0">
                          <a:solidFill>
                            <a:srgbClr val="C0504D"/>
                          </a:solidFill>
                          <a:latin typeface="+mn-lt"/>
                        </a:rPr>
                        <a:t>%Support </a:t>
                      </a:r>
                      <a:r>
                        <a:rPr lang="en-US" sz="1200" dirty="0">
                          <a:solidFill>
                            <a:schemeClr val="tx1"/>
                          </a:solidFill>
                          <a:latin typeface="+mn-lt"/>
                        </a:rPr>
                        <a:t>-</a:t>
                      </a:r>
                      <a:r>
                        <a:rPr lang="en-US" sz="1200" dirty="0">
                          <a:solidFill>
                            <a:srgbClr val="C0504D"/>
                          </a:solidFill>
                          <a:latin typeface="+mn-lt"/>
                        </a:rPr>
                        <a:t> %Oppose</a:t>
                      </a:r>
                    </a:p>
                  </a:txBody>
                  <a:tcPr anchor="ctr">
                    <a:lnR w="38100" cap="flat" cmpd="sng" algn="ctr">
                      <a:solidFill>
                        <a:schemeClr val="bg1"/>
                      </a:solidFill>
                      <a:prstDash val="solid"/>
                      <a:round/>
                      <a:headEnd type="none" w="med" len="med"/>
                      <a:tailEnd type="none" w="med" len="med"/>
                    </a:lnR>
                  </a:tcPr>
                </a:tc>
                <a:tc hMerge="1">
                  <a:txBody>
                    <a:bodyPr/>
                    <a:lstStyle/>
                    <a:p>
                      <a:pPr algn="ctr"/>
                      <a:r>
                        <a:rPr lang="en-US" sz="1600" dirty="0">
                          <a:latin typeface="+mn-lt"/>
                        </a:rPr>
                        <a:t>%Support </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117598">
                <a:tc>
                  <a:txBody>
                    <a:bodyPr/>
                    <a:lstStyle/>
                    <a:p>
                      <a:pPr algn="r">
                        <a:lnSpc>
                          <a:spcPct val="85000"/>
                        </a:lnSpc>
                      </a:pPr>
                      <a:r>
                        <a:rPr lang="en-US" sz="1050" dirty="0">
                          <a:solidFill>
                            <a:schemeClr val="tx1"/>
                          </a:solidFill>
                          <a:latin typeface="+mn-lt"/>
                        </a:rPr>
                        <a:t>Strong GOP</a:t>
                      </a:r>
                    </a:p>
                  </a:txBody>
                  <a:tcPr anchor="ctr"/>
                </a:tc>
                <a:tc>
                  <a:txBody>
                    <a:bodyPr/>
                    <a:lstStyle/>
                    <a:p>
                      <a:pPr algn="ctr">
                        <a:lnSpc>
                          <a:spcPct val="85000"/>
                        </a:lnSpc>
                      </a:pPr>
                      <a:r>
                        <a:rPr lang="en-US" sz="1200" dirty="0">
                          <a:solidFill>
                            <a:srgbClr val="C0504D"/>
                          </a:solidFill>
                          <a:latin typeface="+mn-lt"/>
                        </a:rPr>
                        <a:t>49% </a:t>
                      </a:r>
                      <a:r>
                        <a:rPr lang="en-US" sz="1200" dirty="0">
                          <a:solidFill>
                            <a:schemeClr val="tx1"/>
                          </a:solidFill>
                          <a:latin typeface="+mn-lt"/>
                        </a:rPr>
                        <a:t>-</a:t>
                      </a:r>
                      <a:r>
                        <a:rPr lang="en-US" sz="1200" dirty="0">
                          <a:solidFill>
                            <a:srgbClr val="C0504D"/>
                          </a:solidFill>
                          <a:latin typeface="+mn-lt"/>
                        </a:rPr>
                        <a:t> 41%</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1401486"/>
                  </a:ext>
                </a:extLst>
              </a:tr>
              <a:tr h="117598">
                <a:tc>
                  <a:txBody>
                    <a:bodyPr/>
                    <a:lstStyle/>
                    <a:p>
                      <a:pPr algn="r">
                        <a:lnSpc>
                          <a:spcPct val="85000"/>
                        </a:lnSpc>
                      </a:pPr>
                      <a:r>
                        <a:rPr lang="en-US" sz="1050" dirty="0">
                          <a:solidFill>
                            <a:schemeClr val="tx1"/>
                          </a:solidFill>
                          <a:latin typeface="+mn-lt"/>
                        </a:rPr>
                        <a:t>GOP Primary Voters</a:t>
                      </a:r>
                    </a:p>
                  </a:txBody>
                  <a:tcPr anchor="ctr"/>
                </a:tc>
                <a:tc>
                  <a:txBody>
                    <a:bodyPr/>
                    <a:lstStyle/>
                    <a:p>
                      <a:pPr algn="ctr">
                        <a:lnSpc>
                          <a:spcPct val="85000"/>
                        </a:lnSpc>
                      </a:pPr>
                      <a:r>
                        <a:rPr lang="en-US" sz="1200" dirty="0">
                          <a:solidFill>
                            <a:srgbClr val="C0504D"/>
                          </a:solidFill>
                          <a:latin typeface="+mn-lt"/>
                        </a:rPr>
                        <a:t>59% </a:t>
                      </a:r>
                      <a:r>
                        <a:rPr lang="en-US" sz="1200" dirty="0">
                          <a:solidFill>
                            <a:schemeClr val="tx1"/>
                          </a:solidFill>
                          <a:latin typeface="+mn-lt"/>
                        </a:rPr>
                        <a:t>-</a:t>
                      </a:r>
                      <a:r>
                        <a:rPr lang="en-US" sz="1200" dirty="0">
                          <a:solidFill>
                            <a:srgbClr val="C0504D"/>
                          </a:solidFill>
                          <a:latin typeface="+mn-lt"/>
                        </a:rPr>
                        <a:t> 31%</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03673041"/>
                  </a:ext>
                </a:extLst>
              </a:tr>
            </a:tbl>
          </a:graphicData>
        </a:graphic>
      </p:graphicFrame>
      <p:sp>
        <p:nvSpPr>
          <p:cNvPr id="21" name="TextBox 20">
            <a:extLst>
              <a:ext uri="{FF2B5EF4-FFF2-40B4-BE49-F238E27FC236}">
                <a16:creationId xmlns:a16="http://schemas.microsoft.com/office/drawing/2014/main" id="{63477889-CD0E-4A95-A7AF-97DAEE3E34C7}"/>
              </a:ext>
            </a:extLst>
          </p:cNvPr>
          <p:cNvSpPr txBox="1"/>
          <p:nvPr/>
        </p:nvSpPr>
        <p:spPr>
          <a:xfrm>
            <a:off x="2817235" y="457319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2" name="TextBox 21">
            <a:extLst>
              <a:ext uri="{FF2B5EF4-FFF2-40B4-BE49-F238E27FC236}">
                <a16:creationId xmlns:a16="http://schemas.microsoft.com/office/drawing/2014/main" id="{958BA6BA-7B37-4497-AFDC-AAC705DA73D8}"/>
              </a:ext>
            </a:extLst>
          </p:cNvPr>
          <p:cNvSpPr txBox="1"/>
          <p:nvPr/>
        </p:nvSpPr>
        <p:spPr>
          <a:xfrm>
            <a:off x="3533955" y="481408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3" name="TextBox 22">
            <a:extLst>
              <a:ext uri="{FF2B5EF4-FFF2-40B4-BE49-F238E27FC236}">
                <a16:creationId xmlns:a16="http://schemas.microsoft.com/office/drawing/2014/main" id="{FBECBA12-CCFB-49BB-9220-5510726D5E5D}"/>
              </a:ext>
            </a:extLst>
          </p:cNvPr>
          <p:cNvSpPr txBox="1"/>
          <p:nvPr/>
        </p:nvSpPr>
        <p:spPr>
          <a:xfrm>
            <a:off x="4825736" y="422366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4" name="TextBox 23">
            <a:extLst>
              <a:ext uri="{FF2B5EF4-FFF2-40B4-BE49-F238E27FC236}">
                <a16:creationId xmlns:a16="http://schemas.microsoft.com/office/drawing/2014/main" id="{9F2E8F30-8D9F-438B-B113-06EDC5B29E18}"/>
              </a:ext>
            </a:extLst>
          </p:cNvPr>
          <p:cNvSpPr txBox="1"/>
          <p:nvPr/>
        </p:nvSpPr>
        <p:spPr>
          <a:xfrm>
            <a:off x="6846574" y="303859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66%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12" name="TextBox 11">
            <a:extLst>
              <a:ext uri="{FF2B5EF4-FFF2-40B4-BE49-F238E27FC236}">
                <a16:creationId xmlns:a16="http://schemas.microsoft.com/office/drawing/2014/main" id="{815DC5D2-103F-4910-B78C-3AADB572B45F}"/>
              </a:ext>
            </a:extLst>
          </p:cNvPr>
          <p:cNvSpPr txBox="1"/>
          <p:nvPr/>
        </p:nvSpPr>
        <p:spPr>
          <a:xfrm>
            <a:off x="1227190" y="393774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668381" y="1649432"/>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C5858F4E-77B1-4A15-8A92-56000739338A}"/>
              </a:ext>
            </a:extLst>
          </p:cNvPr>
          <p:cNvSpPr txBox="1"/>
          <p:nvPr/>
        </p:nvSpPr>
        <p:spPr>
          <a:xfrm>
            <a:off x="-67294" y="395547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1">
            <a:extLst>
              <a:ext uri="{FF2B5EF4-FFF2-40B4-BE49-F238E27FC236}">
                <a16:creationId xmlns:a16="http://schemas.microsoft.com/office/drawing/2014/main" id="{EE9CEFE0-FBD8-4D40-A2C9-4EE62E8D1CD0}"/>
              </a:ext>
            </a:extLst>
          </p:cNvPr>
          <p:cNvSpPr txBox="1"/>
          <p:nvPr/>
        </p:nvSpPr>
        <p:spPr>
          <a:xfrm>
            <a:off x="2765488" y="5221566"/>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Support</a:t>
            </a:r>
          </a:p>
        </p:txBody>
      </p:sp>
      <p:sp>
        <p:nvSpPr>
          <p:cNvPr id="28" name="TextBox 1">
            <a:extLst>
              <a:ext uri="{FF2B5EF4-FFF2-40B4-BE49-F238E27FC236}">
                <a16:creationId xmlns:a16="http://schemas.microsoft.com/office/drawing/2014/main" id="{C90D9758-49C7-4431-BA7E-E32D90802F05}"/>
              </a:ext>
            </a:extLst>
          </p:cNvPr>
          <p:cNvSpPr txBox="1"/>
          <p:nvPr/>
        </p:nvSpPr>
        <p:spPr>
          <a:xfrm>
            <a:off x="3503358" y="5221566"/>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Oppose</a:t>
            </a:r>
          </a:p>
        </p:txBody>
      </p:sp>
      <p:sp>
        <p:nvSpPr>
          <p:cNvPr id="30" name="TextBox 1">
            <a:extLst>
              <a:ext uri="{FF2B5EF4-FFF2-40B4-BE49-F238E27FC236}">
                <a16:creationId xmlns:a16="http://schemas.microsoft.com/office/drawing/2014/main" id="{6A27342E-901E-4CEB-AE81-C3454F7F9C66}"/>
              </a:ext>
            </a:extLst>
          </p:cNvPr>
          <p:cNvSpPr txBox="1"/>
          <p:nvPr/>
        </p:nvSpPr>
        <p:spPr>
          <a:xfrm>
            <a:off x="4776612" y="5206367"/>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Support</a:t>
            </a:r>
          </a:p>
        </p:txBody>
      </p:sp>
      <p:sp>
        <p:nvSpPr>
          <p:cNvPr id="31" name="TextBox 1">
            <a:extLst>
              <a:ext uri="{FF2B5EF4-FFF2-40B4-BE49-F238E27FC236}">
                <a16:creationId xmlns:a16="http://schemas.microsoft.com/office/drawing/2014/main" id="{6025B4B0-8CFD-474D-A97D-5BF6268FD721}"/>
              </a:ext>
            </a:extLst>
          </p:cNvPr>
          <p:cNvSpPr txBox="1"/>
          <p:nvPr/>
        </p:nvSpPr>
        <p:spPr>
          <a:xfrm>
            <a:off x="5514482" y="5206367"/>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Oppose</a:t>
            </a:r>
          </a:p>
        </p:txBody>
      </p:sp>
      <p:sp>
        <p:nvSpPr>
          <p:cNvPr id="32" name="TextBox 1">
            <a:extLst>
              <a:ext uri="{FF2B5EF4-FFF2-40B4-BE49-F238E27FC236}">
                <a16:creationId xmlns:a16="http://schemas.microsoft.com/office/drawing/2014/main" id="{BBF9879A-81A7-4ABE-871A-E29062B3593C}"/>
              </a:ext>
            </a:extLst>
          </p:cNvPr>
          <p:cNvSpPr txBox="1"/>
          <p:nvPr/>
        </p:nvSpPr>
        <p:spPr>
          <a:xfrm>
            <a:off x="6778230" y="526008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Support</a:t>
            </a:r>
          </a:p>
        </p:txBody>
      </p:sp>
      <p:sp>
        <p:nvSpPr>
          <p:cNvPr id="33" name="TextBox 1">
            <a:extLst>
              <a:ext uri="{FF2B5EF4-FFF2-40B4-BE49-F238E27FC236}">
                <a16:creationId xmlns:a16="http://schemas.microsoft.com/office/drawing/2014/main" id="{B4E0749F-EC03-4AAF-9AB6-08FC9FCE1911}"/>
              </a:ext>
            </a:extLst>
          </p:cNvPr>
          <p:cNvSpPr txBox="1"/>
          <p:nvPr/>
        </p:nvSpPr>
        <p:spPr>
          <a:xfrm>
            <a:off x="7516100" y="5270721"/>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a:solidFill>
                  <a:schemeClr val="bg1"/>
                </a:solidFill>
              </a:rPr>
              <a:t>Oppose</a:t>
            </a:r>
          </a:p>
        </p:txBody>
      </p:sp>
      <p:pic>
        <p:nvPicPr>
          <p:cNvPr id="34" name="Picture 33" descr="Icon&#10;&#10;Description automatically generated">
            <a:extLst>
              <a:ext uri="{FF2B5EF4-FFF2-40B4-BE49-F238E27FC236}">
                <a16:creationId xmlns:a16="http://schemas.microsoft.com/office/drawing/2014/main" id="{726C0044-9490-1C4E-8106-A01E14042F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58523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843AEA5-D95B-4BDB-A859-35770EF399E5}"/>
              </a:ext>
            </a:extLst>
          </p:cNvPr>
          <p:cNvSpPr/>
          <p:nvPr/>
        </p:nvSpPr>
        <p:spPr>
          <a:xfrm>
            <a:off x="236625" y="2544417"/>
            <a:ext cx="850053" cy="424070"/>
          </a:xfrm>
          <a:prstGeom prst="ellipse">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28636"/>
            <a:ext cx="8882609" cy="438912"/>
          </a:xfrm>
        </p:spPr>
        <p:txBody>
          <a:bodyPr lIns="0" tIns="0" rIns="0" bIns="0">
            <a:noAutofit/>
          </a:bodyPr>
          <a:lstStyle/>
          <a:p>
            <a:r>
              <a:rPr lang="en-US" sz="2400" dirty="0">
                <a:solidFill>
                  <a:srgbClr val="333333"/>
                </a:solidFill>
                <a:latin typeface="Calibri" panose="020F0502020204030204"/>
              </a:rPr>
              <a:t>Voters are strongly in favor of the federal government taking more action to address climate change.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83074" y="8023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375636"/>
            <a:ext cx="429452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believe the federal government should be doing more or less than it is now to address the issue of climate change?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584D8A7A-2E44-423F-AC5C-4079A492C082}"/>
              </a:ext>
            </a:extLst>
          </p:cNvPr>
          <p:cNvGraphicFramePr/>
          <p:nvPr/>
        </p:nvGraphicFramePr>
        <p:xfrm>
          <a:off x="138191" y="1309805"/>
          <a:ext cx="8867619"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308552" y="1426811"/>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3" name="TextBox 1">
            <a:extLst>
              <a:ext uri="{FF2B5EF4-FFF2-40B4-BE49-F238E27FC236}">
                <a16:creationId xmlns:a16="http://schemas.microsoft.com/office/drawing/2014/main" id="{87A26B9F-FFDD-480B-9470-086633B76962}"/>
              </a:ext>
            </a:extLst>
          </p:cNvPr>
          <p:cNvSpPr txBox="1"/>
          <p:nvPr/>
        </p:nvSpPr>
        <p:spPr>
          <a:xfrm>
            <a:off x="2446003"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More </a:t>
            </a:r>
          </a:p>
        </p:txBody>
      </p:sp>
      <p:sp>
        <p:nvSpPr>
          <p:cNvPr id="15" name="TextBox 1">
            <a:extLst>
              <a:ext uri="{FF2B5EF4-FFF2-40B4-BE49-F238E27FC236}">
                <a16:creationId xmlns:a16="http://schemas.microsoft.com/office/drawing/2014/main" id="{A71B4159-8BBA-4818-9E9D-AD6C70E839ED}"/>
              </a:ext>
            </a:extLst>
          </p:cNvPr>
          <p:cNvSpPr txBox="1"/>
          <p:nvPr/>
        </p:nvSpPr>
        <p:spPr>
          <a:xfrm>
            <a:off x="3013751"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Less </a:t>
            </a:r>
          </a:p>
        </p:txBody>
      </p:sp>
      <p:sp>
        <p:nvSpPr>
          <p:cNvPr id="17" name="TextBox 1">
            <a:extLst>
              <a:ext uri="{FF2B5EF4-FFF2-40B4-BE49-F238E27FC236}">
                <a16:creationId xmlns:a16="http://schemas.microsoft.com/office/drawing/2014/main" id="{26C14BE5-3479-47CF-ACB9-B89E0600547C}"/>
              </a:ext>
            </a:extLst>
          </p:cNvPr>
          <p:cNvSpPr txBox="1"/>
          <p:nvPr/>
        </p:nvSpPr>
        <p:spPr>
          <a:xfrm>
            <a:off x="3593617"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Same </a:t>
            </a:r>
          </a:p>
        </p:txBody>
      </p:sp>
      <p:sp>
        <p:nvSpPr>
          <p:cNvPr id="18" name="TextBox 1">
            <a:extLst>
              <a:ext uri="{FF2B5EF4-FFF2-40B4-BE49-F238E27FC236}">
                <a16:creationId xmlns:a16="http://schemas.microsoft.com/office/drawing/2014/main" id="{3577ECF3-7B8E-4F77-AF5C-37C5252C281B}"/>
              </a:ext>
            </a:extLst>
          </p:cNvPr>
          <p:cNvSpPr txBox="1"/>
          <p:nvPr/>
        </p:nvSpPr>
        <p:spPr>
          <a:xfrm>
            <a:off x="4686352"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More </a:t>
            </a:r>
          </a:p>
        </p:txBody>
      </p:sp>
      <p:sp>
        <p:nvSpPr>
          <p:cNvPr id="19" name="TextBox 1">
            <a:extLst>
              <a:ext uri="{FF2B5EF4-FFF2-40B4-BE49-F238E27FC236}">
                <a16:creationId xmlns:a16="http://schemas.microsoft.com/office/drawing/2014/main" id="{EC268959-AC29-4BE5-A98E-65CBDF7454E8}"/>
              </a:ext>
            </a:extLst>
          </p:cNvPr>
          <p:cNvSpPr txBox="1"/>
          <p:nvPr/>
        </p:nvSpPr>
        <p:spPr>
          <a:xfrm>
            <a:off x="5254100"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Less </a:t>
            </a:r>
          </a:p>
        </p:txBody>
      </p:sp>
      <p:sp>
        <p:nvSpPr>
          <p:cNvPr id="20" name="TextBox 1">
            <a:extLst>
              <a:ext uri="{FF2B5EF4-FFF2-40B4-BE49-F238E27FC236}">
                <a16:creationId xmlns:a16="http://schemas.microsoft.com/office/drawing/2014/main" id="{94D94C4D-5857-4796-AA97-C73A3B5B0502}"/>
              </a:ext>
            </a:extLst>
          </p:cNvPr>
          <p:cNvSpPr txBox="1"/>
          <p:nvPr/>
        </p:nvSpPr>
        <p:spPr>
          <a:xfrm>
            <a:off x="5833966"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Same </a:t>
            </a:r>
          </a:p>
        </p:txBody>
      </p:sp>
      <p:sp>
        <p:nvSpPr>
          <p:cNvPr id="22" name="TextBox 1">
            <a:extLst>
              <a:ext uri="{FF2B5EF4-FFF2-40B4-BE49-F238E27FC236}">
                <a16:creationId xmlns:a16="http://schemas.microsoft.com/office/drawing/2014/main" id="{78AE7BE1-1C09-4FA8-92BB-2186C03BF78B}"/>
              </a:ext>
            </a:extLst>
          </p:cNvPr>
          <p:cNvSpPr txBox="1"/>
          <p:nvPr/>
        </p:nvSpPr>
        <p:spPr>
          <a:xfrm>
            <a:off x="6879428"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More </a:t>
            </a:r>
          </a:p>
        </p:txBody>
      </p:sp>
      <p:sp>
        <p:nvSpPr>
          <p:cNvPr id="23" name="TextBox 1">
            <a:extLst>
              <a:ext uri="{FF2B5EF4-FFF2-40B4-BE49-F238E27FC236}">
                <a16:creationId xmlns:a16="http://schemas.microsoft.com/office/drawing/2014/main" id="{50AC01FF-8576-4C1C-B662-F24135FA7A27}"/>
              </a:ext>
            </a:extLst>
          </p:cNvPr>
          <p:cNvSpPr txBox="1"/>
          <p:nvPr/>
        </p:nvSpPr>
        <p:spPr>
          <a:xfrm>
            <a:off x="7447176" y="5063543"/>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Less </a:t>
            </a:r>
          </a:p>
        </p:txBody>
      </p:sp>
      <p:sp>
        <p:nvSpPr>
          <p:cNvPr id="24" name="TextBox 1">
            <a:extLst>
              <a:ext uri="{FF2B5EF4-FFF2-40B4-BE49-F238E27FC236}">
                <a16:creationId xmlns:a16="http://schemas.microsoft.com/office/drawing/2014/main" id="{2729C722-AAC0-4CF8-9684-C1F87D432C97}"/>
              </a:ext>
            </a:extLst>
          </p:cNvPr>
          <p:cNvSpPr txBox="1"/>
          <p:nvPr/>
        </p:nvSpPr>
        <p:spPr>
          <a:xfrm>
            <a:off x="8027042"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Same </a:t>
            </a:r>
          </a:p>
        </p:txBody>
      </p:sp>
      <p:sp>
        <p:nvSpPr>
          <p:cNvPr id="37" name="TextBox 1">
            <a:extLst>
              <a:ext uri="{FF2B5EF4-FFF2-40B4-BE49-F238E27FC236}">
                <a16:creationId xmlns:a16="http://schemas.microsoft.com/office/drawing/2014/main" id="{743A38B5-0850-4E50-BFA6-C901924935E3}"/>
              </a:ext>
            </a:extLst>
          </p:cNvPr>
          <p:cNvSpPr txBox="1"/>
          <p:nvPr/>
        </p:nvSpPr>
        <p:spPr>
          <a:xfrm>
            <a:off x="228863"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More </a:t>
            </a:r>
          </a:p>
        </p:txBody>
      </p:sp>
      <p:sp>
        <p:nvSpPr>
          <p:cNvPr id="38" name="TextBox 1">
            <a:extLst>
              <a:ext uri="{FF2B5EF4-FFF2-40B4-BE49-F238E27FC236}">
                <a16:creationId xmlns:a16="http://schemas.microsoft.com/office/drawing/2014/main" id="{FF75EAB6-5B72-4167-A169-590F6B849851}"/>
              </a:ext>
            </a:extLst>
          </p:cNvPr>
          <p:cNvSpPr txBox="1"/>
          <p:nvPr/>
        </p:nvSpPr>
        <p:spPr>
          <a:xfrm>
            <a:off x="796611"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Less </a:t>
            </a:r>
          </a:p>
        </p:txBody>
      </p:sp>
      <p:sp>
        <p:nvSpPr>
          <p:cNvPr id="39" name="TextBox 1">
            <a:extLst>
              <a:ext uri="{FF2B5EF4-FFF2-40B4-BE49-F238E27FC236}">
                <a16:creationId xmlns:a16="http://schemas.microsoft.com/office/drawing/2014/main" id="{2AE71266-5451-4612-9982-7A5DC82DC890}"/>
              </a:ext>
            </a:extLst>
          </p:cNvPr>
          <p:cNvSpPr txBox="1"/>
          <p:nvPr/>
        </p:nvSpPr>
        <p:spPr>
          <a:xfrm>
            <a:off x="1376477" y="5010378"/>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rPr>
              <a:t>Same </a:t>
            </a:r>
          </a:p>
        </p:txBody>
      </p:sp>
      <p:pic>
        <p:nvPicPr>
          <p:cNvPr id="26" name="Picture 25" descr="Icon&#10;&#10;Description automatically generated">
            <a:extLst>
              <a:ext uri="{FF2B5EF4-FFF2-40B4-BE49-F238E27FC236}">
                <a16:creationId xmlns:a16="http://schemas.microsoft.com/office/drawing/2014/main" id="{ADB400A0-947A-6A42-A018-75B8F7BCC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01455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867619" cy="438912"/>
          </a:xfrm>
        </p:spPr>
        <p:txBody>
          <a:bodyPr lIns="0" tIns="0" rIns="0" bIns="0">
            <a:noAutofit/>
          </a:bodyPr>
          <a:lstStyle/>
          <a:p>
            <a:r>
              <a:rPr lang="en-US" sz="2400" dirty="0">
                <a:solidFill>
                  <a:srgbClr val="333333"/>
                </a:solidFill>
                <a:latin typeface="Calibri" panose="020F0502020204030204"/>
              </a:rPr>
              <a:t>Six emission-reducing policies have clear support across party lines.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01027"/>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7878C39-2D23-4250-ABE1-3CFBBCA88977}"/>
              </a:ext>
            </a:extLst>
          </p:cNvPr>
          <p:cNvSpPr/>
          <p:nvPr/>
        </p:nvSpPr>
        <p:spPr>
          <a:xfrm>
            <a:off x="1508043" y="6282872"/>
            <a:ext cx="5588364"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Please read the following list of policies that supporters have proposed to help expand the federal government's commitment to clean energy. After you read each one, please indicate whether you strongly favor, somewhat favor, somewhat oppose or strongly oppose that policy.</a:t>
            </a:r>
          </a:p>
        </p:txBody>
      </p:sp>
      <p:graphicFrame>
        <p:nvGraphicFramePr>
          <p:cNvPr id="24" name="Table 23">
            <a:extLst>
              <a:ext uri="{FF2B5EF4-FFF2-40B4-BE49-F238E27FC236}">
                <a16:creationId xmlns:a16="http://schemas.microsoft.com/office/drawing/2014/main" id="{4AE38AA4-0702-4770-94F7-7D6E6100B0F9}"/>
              </a:ext>
            </a:extLst>
          </p:cNvPr>
          <p:cNvGraphicFramePr>
            <a:graphicFrameLocks noGrp="1"/>
          </p:cNvGraphicFramePr>
          <p:nvPr>
            <p:extLst>
              <p:ext uri="{D42A27DB-BD31-4B8C-83A1-F6EECF244321}">
                <p14:modId xmlns:p14="http://schemas.microsoft.com/office/powerpoint/2010/main" val="4074679733"/>
              </p:ext>
            </p:extLst>
          </p:nvPr>
        </p:nvGraphicFramePr>
        <p:xfrm>
          <a:off x="1" y="1047130"/>
          <a:ext cx="9144001" cy="5081642"/>
        </p:xfrm>
        <a:graphic>
          <a:graphicData uri="http://schemas.openxmlformats.org/drawingml/2006/table">
            <a:tbl>
              <a:tblPr firstRow="1" bandRow="1">
                <a:tableStyleId>{F5AB1C69-6EDB-4FF4-983F-18BD219EF322}</a:tableStyleId>
              </a:tblPr>
              <a:tblGrid>
                <a:gridCol w="5314121">
                  <a:extLst>
                    <a:ext uri="{9D8B030D-6E8A-4147-A177-3AD203B41FA5}">
                      <a16:colId xmlns:a16="http://schemas.microsoft.com/office/drawing/2014/main" val="1840283719"/>
                    </a:ext>
                  </a:extLst>
                </a:gridCol>
                <a:gridCol w="957470">
                  <a:extLst>
                    <a:ext uri="{9D8B030D-6E8A-4147-A177-3AD203B41FA5}">
                      <a16:colId xmlns:a16="http://schemas.microsoft.com/office/drawing/2014/main" val="3625535761"/>
                    </a:ext>
                  </a:extLst>
                </a:gridCol>
                <a:gridCol w="957470">
                  <a:extLst>
                    <a:ext uri="{9D8B030D-6E8A-4147-A177-3AD203B41FA5}">
                      <a16:colId xmlns:a16="http://schemas.microsoft.com/office/drawing/2014/main" val="3177331455"/>
                    </a:ext>
                  </a:extLst>
                </a:gridCol>
                <a:gridCol w="957470">
                  <a:extLst>
                    <a:ext uri="{9D8B030D-6E8A-4147-A177-3AD203B41FA5}">
                      <a16:colId xmlns:a16="http://schemas.microsoft.com/office/drawing/2014/main" val="1584854678"/>
                    </a:ext>
                  </a:extLst>
                </a:gridCol>
                <a:gridCol w="957470">
                  <a:extLst>
                    <a:ext uri="{9D8B030D-6E8A-4147-A177-3AD203B41FA5}">
                      <a16:colId xmlns:a16="http://schemas.microsoft.com/office/drawing/2014/main" val="3318957224"/>
                    </a:ext>
                  </a:extLst>
                </a:gridCol>
              </a:tblGrid>
              <a:tr h="657040">
                <a:tc>
                  <a:txBody>
                    <a:bodyPr/>
                    <a:lstStyle/>
                    <a:p>
                      <a:pPr algn="ctr"/>
                      <a:r>
                        <a:rPr lang="en-US" sz="1600" dirty="0">
                          <a:solidFill>
                            <a:schemeClr val="bg1"/>
                          </a:solidFill>
                          <a:latin typeface="+mn-lt"/>
                        </a:rPr>
                        <a:t>Policy</a:t>
                      </a:r>
                    </a:p>
                  </a:txBody>
                  <a:tcPr anchor="ctr">
                    <a:lnR w="38100" cap="flat" cmpd="sng" algn="ctr">
                      <a:solidFill>
                        <a:schemeClr val="bg1"/>
                      </a:solidFill>
                      <a:prstDash val="solid"/>
                      <a:round/>
                      <a:headEnd type="none" w="med" len="med"/>
                      <a:tailEnd type="none" w="med" len="med"/>
                    </a:lnR>
                  </a:tcPr>
                </a:tc>
                <a:tc>
                  <a:txBody>
                    <a:bodyPr/>
                    <a:lstStyle/>
                    <a:p>
                      <a:pPr algn="ctr"/>
                      <a:r>
                        <a:rPr lang="en-US" sz="12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GOP </a:t>
                      </a:r>
                    </a:p>
                    <a:p>
                      <a:pPr algn="ctr" fontAlgn="b"/>
                      <a:r>
                        <a:rPr lang="en-US" sz="1100" b="1" i="0" u="none" strike="noStrike" dirty="0">
                          <a:solidFill>
                            <a:schemeClr val="bg1"/>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solidFill>
                      <a:srgbClr val="C0504D"/>
                    </a:solidFill>
                  </a:tcPr>
                </a:tc>
                <a:tc>
                  <a:txBody>
                    <a:bodyPr/>
                    <a:lstStyle/>
                    <a:p>
                      <a:pPr algn="ctr" fontAlgn="b"/>
                      <a:r>
                        <a:rPr lang="en-US" sz="1100" b="1" i="0" u="none" strike="noStrike" dirty="0">
                          <a:solidFill>
                            <a:schemeClr val="bg1"/>
                          </a:solidFill>
                          <a:effectLst/>
                          <a:latin typeface="+mn-lt"/>
                        </a:rPr>
                        <a:t>IND </a:t>
                      </a:r>
                    </a:p>
                    <a:p>
                      <a:pPr algn="ctr" fontAlgn="b"/>
                      <a:r>
                        <a:rPr lang="en-US" sz="1100" b="1" i="0" u="none" strike="noStrike" dirty="0">
                          <a:solidFill>
                            <a:schemeClr val="bg1"/>
                          </a:solidFill>
                          <a:effectLst/>
                          <a:latin typeface="+mn-lt"/>
                        </a:rPr>
                        <a:t>(17%)</a:t>
                      </a:r>
                    </a:p>
                  </a:txBody>
                  <a:tcPr marL="9525" marR="9525" marT="9525" marB="0" anchor="ctr">
                    <a:solidFill>
                      <a:srgbClr val="9A57CD"/>
                    </a:solidFill>
                  </a:tcPr>
                </a:tc>
                <a:tc>
                  <a:txBody>
                    <a:bodyPr/>
                    <a:lstStyle/>
                    <a:p>
                      <a:pPr algn="ctr" fontAlgn="b"/>
                      <a:r>
                        <a:rPr lang="en-US" sz="1100" b="1" i="0" u="none" strike="noStrike" dirty="0">
                          <a:solidFill>
                            <a:schemeClr val="bg1"/>
                          </a:solidFill>
                          <a:effectLst/>
                          <a:latin typeface="+mn-lt"/>
                        </a:rPr>
                        <a:t>DEM </a:t>
                      </a:r>
                    </a:p>
                    <a:p>
                      <a:pPr algn="ctr" fontAlgn="b"/>
                      <a:r>
                        <a:rPr lang="en-US" sz="1100" b="1" i="0" u="none" strike="noStrike" dirty="0">
                          <a:solidFill>
                            <a:schemeClr val="bg1"/>
                          </a:solidFill>
                          <a:effectLst/>
                          <a:latin typeface="+mn-lt"/>
                        </a:rPr>
                        <a:t>(41%)</a:t>
                      </a:r>
                    </a:p>
                  </a:txBody>
                  <a:tcPr marL="9525" marR="9525" marT="9525" marB="0" anchor="ctr">
                    <a:lnR w="38100" cap="flat" cmpd="sng" algn="ctr">
                      <a:solidFill>
                        <a:schemeClr val="bg1"/>
                      </a:solidFill>
                      <a:prstDash val="solid"/>
                      <a:round/>
                      <a:headEnd type="none" w="med" len="med"/>
                      <a:tailEnd type="none" w="med" len="med"/>
                    </a:lnR>
                    <a:solidFill>
                      <a:srgbClr val="4C7BD1"/>
                    </a:solidFill>
                  </a:tcPr>
                </a:tc>
                <a:extLst>
                  <a:ext uri="{0D108BD9-81ED-4DB2-BD59-A6C34878D82A}">
                    <a16:rowId xmlns:a16="http://schemas.microsoft.com/office/drawing/2014/main" val="2592291112"/>
                  </a:ext>
                </a:extLst>
              </a:tr>
              <a:tr h="606770">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lang="en-US" sz="1450" b="0" i="0" dirty="0">
                          <a:latin typeface="+mn-lt"/>
                          <a:cs typeface="Calibri" panose="020F0502020204030204" pitchFamily="34" charset="0"/>
                        </a:rPr>
                        <a:t>Providing tax credits or direct assistance to homeowners to replace home appliances and windows with more energy efficient models.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79%</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95%</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92409027"/>
                  </a:ext>
                </a:extLst>
              </a:tr>
              <a:tr h="606770">
                <a:tc>
                  <a:txBody>
                    <a:bodyPr/>
                    <a:lstStyle/>
                    <a:p>
                      <a:pPr algn="r">
                        <a:lnSpc>
                          <a:spcPct val="85000"/>
                        </a:lnSpc>
                      </a:pPr>
                      <a:r>
                        <a:rPr lang="en-US" sz="1450" dirty="0">
                          <a:latin typeface="+mn-lt"/>
                        </a:rPr>
                        <a:t>Holding foreign countries, including China, responsible for their emission reduction pledges so that they are comparable to the United States' efforts.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82%</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92%</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1401486"/>
                  </a:ext>
                </a:extLst>
              </a:tr>
              <a:tr h="687234">
                <a:tc>
                  <a:txBody>
                    <a:bodyPr/>
                    <a:lstStyle/>
                    <a:p>
                      <a:pPr algn="r"/>
                      <a:r>
                        <a:rPr lang="en-US" sz="1450" b="0" dirty="0">
                          <a:latin typeface="+mn-lt"/>
                          <a:cs typeface="Calibri" panose="020F0502020204030204" pitchFamily="34" charset="0"/>
                        </a:rPr>
                        <a:t>Providing tax credits for individuals and companies that invest in clean energy generation in the US.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76%</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95%</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84196155"/>
                  </a:ext>
                </a:extLst>
              </a:tr>
              <a:tr h="744268">
                <a:tc>
                  <a:txBody>
                    <a:bodyPr/>
                    <a:lstStyle/>
                    <a:p>
                      <a:pPr algn="r"/>
                      <a:r>
                        <a:rPr lang="en-US" sz="1450" b="0" dirty="0">
                          <a:latin typeface="+mn-lt"/>
                          <a:cs typeface="Calibri" panose="020F0502020204030204" pitchFamily="34" charset="0"/>
                        </a:rPr>
                        <a:t>Reducing regulatory and bureaucratic obstacles that slow the permitting process to safely use new energy technologies and build clean energy infrastructure.</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75%</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89%</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44525628"/>
                  </a:ext>
                </a:extLst>
              </a:tr>
              <a:tr h="7442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50" b="0" dirty="0">
                          <a:latin typeface="+mn-lt"/>
                          <a:cs typeface="Calibri" panose="020F0502020204030204" pitchFamily="34" charset="0"/>
                        </a:rPr>
                        <a:t>Providing tax incentives to businesses to capture carbon emissions.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73%</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76%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91%</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115659727"/>
                  </a:ext>
                </a:extLst>
              </a:tr>
              <a:tr h="962128">
                <a:tc>
                  <a:txBody>
                    <a:bodyPr/>
                    <a:lstStyle/>
                    <a:p>
                      <a:pPr algn="r"/>
                      <a:r>
                        <a:rPr lang="en-US" sz="1450" b="0" dirty="0">
                          <a:latin typeface="+mn-lt"/>
                          <a:cs typeface="Calibri" panose="020F0502020204030204" pitchFamily="34" charset="0"/>
                        </a:rPr>
                        <a:t>Increasing federal government investment in research and development to accelerate the adoption of battery storage technologies that allow for greater use of renewable energy when the sun is not shining or the wind is not blowing.</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68%</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86%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50" b="0" i="0" u="none" strike="noStrike" kern="1200" cap="none" spc="0" normalizeH="0" baseline="0" noProof="0" dirty="0">
                          <a:ln>
                            <a:noFill/>
                          </a:ln>
                          <a:solidFill>
                            <a:prstClr val="black"/>
                          </a:solidFill>
                          <a:effectLst/>
                          <a:uLnTx/>
                          <a:uFillTx/>
                          <a:latin typeface="+mn-lt"/>
                          <a:ea typeface="+mn-ea"/>
                          <a:cs typeface="+mn-cs"/>
                        </a:rPr>
                        <a:t>92%</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924030"/>
                  </a:ext>
                </a:extLst>
              </a:tr>
            </a:tbl>
          </a:graphicData>
        </a:graphic>
      </p:graphicFrame>
      <p:pic>
        <p:nvPicPr>
          <p:cNvPr id="11" name="Picture 10" descr="Icon&#10;&#10;Description automatically generated">
            <a:extLst>
              <a:ext uri="{FF2B5EF4-FFF2-40B4-BE49-F238E27FC236}">
                <a16:creationId xmlns:a16="http://schemas.microsoft.com/office/drawing/2014/main" id="{F8333A17-1CCE-1348-8A88-32F3AA865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317486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867619" cy="438912"/>
          </a:xfrm>
        </p:spPr>
        <p:txBody>
          <a:bodyPr lIns="0" tIns="0" rIns="0" bIns="0">
            <a:noAutofit/>
          </a:bodyPr>
          <a:lstStyle/>
          <a:p>
            <a:r>
              <a:rPr lang="en-US" sz="2400" dirty="0">
                <a:solidFill>
                  <a:srgbClr val="333333"/>
                </a:solidFill>
                <a:latin typeface="Calibri" panose="020F0502020204030204"/>
              </a:rPr>
              <a:t>Government mandates and tax increases have significantly lower support.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01027"/>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7878C39-2D23-4250-ABE1-3CFBBCA88977}"/>
              </a:ext>
            </a:extLst>
          </p:cNvPr>
          <p:cNvSpPr/>
          <p:nvPr/>
        </p:nvSpPr>
        <p:spPr>
          <a:xfrm>
            <a:off x="1508043" y="6282872"/>
            <a:ext cx="5588364"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Please read the following list of policies that supporters have proposed to help expand the federal government's commitment to clean energy. After you read each one, please indicate whether you strongly favor, somewhat favor, somewhat oppose or strongly oppose that policy.</a:t>
            </a:r>
          </a:p>
        </p:txBody>
      </p:sp>
      <p:graphicFrame>
        <p:nvGraphicFramePr>
          <p:cNvPr id="24" name="Table 23">
            <a:extLst>
              <a:ext uri="{FF2B5EF4-FFF2-40B4-BE49-F238E27FC236}">
                <a16:creationId xmlns:a16="http://schemas.microsoft.com/office/drawing/2014/main" id="{4AE38AA4-0702-4770-94F7-7D6E6100B0F9}"/>
              </a:ext>
            </a:extLst>
          </p:cNvPr>
          <p:cNvGraphicFramePr>
            <a:graphicFrameLocks noGrp="1"/>
          </p:cNvGraphicFramePr>
          <p:nvPr>
            <p:extLst>
              <p:ext uri="{D42A27DB-BD31-4B8C-83A1-F6EECF244321}">
                <p14:modId xmlns:p14="http://schemas.microsoft.com/office/powerpoint/2010/main" val="2177291187"/>
              </p:ext>
            </p:extLst>
          </p:nvPr>
        </p:nvGraphicFramePr>
        <p:xfrm>
          <a:off x="14989" y="1206671"/>
          <a:ext cx="9144001" cy="2701297"/>
        </p:xfrm>
        <a:graphic>
          <a:graphicData uri="http://schemas.openxmlformats.org/drawingml/2006/table">
            <a:tbl>
              <a:tblPr firstRow="1" bandRow="1">
                <a:tableStyleId>{F5AB1C69-6EDB-4FF4-983F-18BD219EF322}</a:tableStyleId>
              </a:tblPr>
              <a:tblGrid>
                <a:gridCol w="5314121">
                  <a:extLst>
                    <a:ext uri="{9D8B030D-6E8A-4147-A177-3AD203B41FA5}">
                      <a16:colId xmlns:a16="http://schemas.microsoft.com/office/drawing/2014/main" val="1840283719"/>
                    </a:ext>
                  </a:extLst>
                </a:gridCol>
                <a:gridCol w="957470">
                  <a:extLst>
                    <a:ext uri="{9D8B030D-6E8A-4147-A177-3AD203B41FA5}">
                      <a16:colId xmlns:a16="http://schemas.microsoft.com/office/drawing/2014/main" val="3625535761"/>
                    </a:ext>
                  </a:extLst>
                </a:gridCol>
                <a:gridCol w="957470">
                  <a:extLst>
                    <a:ext uri="{9D8B030D-6E8A-4147-A177-3AD203B41FA5}">
                      <a16:colId xmlns:a16="http://schemas.microsoft.com/office/drawing/2014/main" val="3177331455"/>
                    </a:ext>
                  </a:extLst>
                </a:gridCol>
                <a:gridCol w="957470">
                  <a:extLst>
                    <a:ext uri="{9D8B030D-6E8A-4147-A177-3AD203B41FA5}">
                      <a16:colId xmlns:a16="http://schemas.microsoft.com/office/drawing/2014/main" val="1584854678"/>
                    </a:ext>
                  </a:extLst>
                </a:gridCol>
                <a:gridCol w="957470">
                  <a:extLst>
                    <a:ext uri="{9D8B030D-6E8A-4147-A177-3AD203B41FA5}">
                      <a16:colId xmlns:a16="http://schemas.microsoft.com/office/drawing/2014/main" val="3318957224"/>
                    </a:ext>
                  </a:extLst>
                </a:gridCol>
              </a:tblGrid>
              <a:tr h="712891">
                <a:tc>
                  <a:txBody>
                    <a:bodyPr/>
                    <a:lstStyle/>
                    <a:p>
                      <a:pPr algn="ctr"/>
                      <a:r>
                        <a:rPr lang="en-US" sz="1600" dirty="0">
                          <a:solidFill>
                            <a:schemeClr val="bg1"/>
                          </a:solidFill>
                          <a:latin typeface="+mn-lt"/>
                        </a:rPr>
                        <a:t>Policy</a:t>
                      </a:r>
                    </a:p>
                  </a:txBody>
                  <a:tcPr anchor="ctr">
                    <a:lnR w="38100" cap="flat" cmpd="sng" algn="ctr">
                      <a:solidFill>
                        <a:schemeClr val="bg1"/>
                      </a:solidFill>
                      <a:prstDash val="solid"/>
                      <a:round/>
                      <a:headEnd type="none" w="med" len="med"/>
                      <a:tailEnd type="none" w="med" len="med"/>
                    </a:lnR>
                  </a:tcPr>
                </a:tc>
                <a:tc>
                  <a:txBody>
                    <a:bodyPr/>
                    <a:lstStyle/>
                    <a:p>
                      <a:pPr algn="ctr"/>
                      <a:r>
                        <a:rPr lang="en-US" sz="12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100" b="1" i="0" u="none" strike="noStrike" dirty="0">
                          <a:solidFill>
                            <a:schemeClr val="bg1"/>
                          </a:solidFill>
                          <a:effectLst/>
                          <a:latin typeface="+mn-lt"/>
                        </a:rPr>
                        <a:t>GOP </a:t>
                      </a:r>
                    </a:p>
                    <a:p>
                      <a:pPr algn="ctr" fontAlgn="b"/>
                      <a:r>
                        <a:rPr lang="en-US" sz="1100" b="1" i="0" u="none" strike="noStrike" dirty="0">
                          <a:solidFill>
                            <a:schemeClr val="bg1"/>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solidFill>
                      <a:srgbClr val="C0504D"/>
                    </a:solidFill>
                  </a:tcPr>
                </a:tc>
                <a:tc>
                  <a:txBody>
                    <a:bodyPr/>
                    <a:lstStyle/>
                    <a:p>
                      <a:pPr algn="ctr" fontAlgn="b"/>
                      <a:r>
                        <a:rPr lang="en-US" sz="1100" b="1" i="0" u="none" strike="noStrike" dirty="0">
                          <a:solidFill>
                            <a:schemeClr val="bg1"/>
                          </a:solidFill>
                          <a:effectLst/>
                          <a:latin typeface="+mn-lt"/>
                        </a:rPr>
                        <a:t>IND </a:t>
                      </a:r>
                    </a:p>
                    <a:p>
                      <a:pPr algn="ctr" fontAlgn="b"/>
                      <a:r>
                        <a:rPr lang="en-US" sz="1100" b="1" i="0" u="none" strike="noStrike" dirty="0">
                          <a:solidFill>
                            <a:schemeClr val="bg1"/>
                          </a:solidFill>
                          <a:effectLst/>
                          <a:latin typeface="+mn-lt"/>
                        </a:rPr>
                        <a:t>(17%)</a:t>
                      </a:r>
                    </a:p>
                  </a:txBody>
                  <a:tcPr marL="9525" marR="9525" marT="9525" marB="0" anchor="ctr">
                    <a:solidFill>
                      <a:srgbClr val="9A57CD"/>
                    </a:solidFill>
                  </a:tcPr>
                </a:tc>
                <a:tc>
                  <a:txBody>
                    <a:bodyPr/>
                    <a:lstStyle/>
                    <a:p>
                      <a:pPr algn="ctr" fontAlgn="b"/>
                      <a:r>
                        <a:rPr lang="en-US" sz="1100" b="1" i="0" u="none" strike="noStrike" dirty="0">
                          <a:solidFill>
                            <a:schemeClr val="bg1"/>
                          </a:solidFill>
                          <a:effectLst/>
                          <a:latin typeface="+mn-lt"/>
                        </a:rPr>
                        <a:t>DEM </a:t>
                      </a:r>
                    </a:p>
                    <a:p>
                      <a:pPr algn="ctr" fontAlgn="b"/>
                      <a:r>
                        <a:rPr lang="en-US" sz="1100" b="1" i="0" u="none" strike="noStrike" dirty="0">
                          <a:solidFill>
                            <a:schemeClr val="bg1"/>
                          </a:solidFill>
                          <a:effectLst/>
                          <a:latin typeface="+mn-lt"/>
                        </a:rPr>
                        <a:t>(41%)</a:t>
                      </a:r>
                    </a:p>
                  </a:txBody>
                  <a:tcPr marL="9525" marR="9525" marT="9525" marB="0" anchor="ctr">
                    <a:lnR w="38100" cap="flat" cmpd="sng" algn="ctr">
                      <a:solidFill>
                        <a:schemeClr val="bg1"/>
                      </a:solidFill>
                      <a:prstDash val="solid"/>
                      <a:round/>
                      <a:headEnd type="none" w="med" len="med"/>
                      <a:tailEnd type="none" w="med" len="med"/>
                    </a:lnR>
                    <a:solidFill>
                      <a:srgbClr val="4C7BD1"/>
                    </a:solidFill>
                  </a:tcPr>
                </a:tc>
                <a:extLst>
                  <a:ext uri="{0D108BD9-81ED-4DB2-BD59-A6C34878D82A}">
                    <a16:rowId xmlns:a16="http://schemas.microsoft.com/office/drawing/2014/main" val="2592291112"/>
                  </a:ext>
                </a:extLst>
              </a:tr>
              <a:tr h="745652">
                <a:tc>
                  <a:txBody>
                    <a:bodyPr/>
                    <a:lstStyle/>
                    <a:p>
                      <a:pPr algn="r"/>
                      <a:r>
                        <a:rPr lang="en-US" sz="1600" b="0" dirty="0">
                          <a:latin typeface="+mn-lt"/>
                          <a:cs typeface="Calibri" panose="020F0502020204030204" pitchFamily="34" charset="0"/>
                        </a:rPr>
                        <a:t>Put in place a federal mandate to eliminate the use of all energy produced from fossil fuels by 2030.</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54%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31%</a:t>
                      </a:r>
                    </a:p>
                  </a:txBody>
                  <a:tcPr anchor="ctr">
                    <a:lnL w="38100" cap="flat" cmpd="sng" algn="ctr">
                      <a:solidFill>
                        <a:schemeClr val="bg1"/>
                      </a:solidFill>
                      <a:prstDash val="solid"/>
                      <a:round/>
                      <a:headEnd type="none" w="med" len="med"/>
                      <a:tailEnd type="none" w="med" len="med"/>
                    </a:lnL>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53%</a:t>
                      </a:r>
                    </a:p>
                  </a:txBody>
                  <a:tcPr anchor="ct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78%</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24282270"/>
                  </a:ext>
                </a:extLst>
              </a:tr>
              <a:tr h="745652">
                <a:tc>
                  <a:txBody>
                    <a:bodyPr/>
                    <a:lstStyle/>
                    <a:p>
                      <a:pPr algn="r"/>
                      <a:r>
                        <a:rPr lang="en-US" sz="1600" b="0" dirty="0">
                          <a:latin typeface="+mn-lt"/>
                          <a:cs typeface="Calibri" panose="020F0502020204030204" pitchFamily="34" charset="0"/>
                        </a:rPr>
                        <a:t>Increase taxes on the production of oil, gas, and natural gas to pay for programs to reduce emissions.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48%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25%</a:t>
                      </a:r>
                    </a:p>
                  </a:txBody>
                  <a:tcPr anchor="ctr">
                    <a:lnL w="38100" cap="flat" cmpd="sng" algn="ctr">
                      <a:solidFill>
                        <a:schemeClr val="bg1"/>
                      </a:solidFill>
                      <a:prstDash val="solid"/>
                      <a:round/>
                      <a:headEnd type="none" w="med" len="med"/>
                      <a:tailEnd type="none" w="med" len="med"/>
                    </a:lnL>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42%</a:t>
                      </a:r>
                    </a:p>
                  </a:txBody>
                  <a:tcPr anchor="ct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73%</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35768098"/>
                  </a:ext>
                </a:extLst>
              </a:tr>
              <a:tr h="497102">
                <a:tc>
                  <a:txBody>
                    <a:bodyPr/>
                    <a:lstStyle/>
                    <a:p>
                      <a:pPr algn="r"/>
                      <a:r>
                        <a:rPr lang="en-US" sz="1600" b="0" i="0" u="none" strike="noStrike" baseline="0" dirty="0">
                          <a:latin typeface="Calibri" panose="020F0502020204030204" pitchFamily="34" charset="0"/>
                        </a:rPr>
                        <a:t>Stop all new natural gas exploration in the country.</a:t>
                      </a:r>
                      <a:endParaRPr lang="en-US" sz="1600" b="0" dirty="0">
                        <a:latin typeface="+mn-lt"/>
                        <a:cs typeface="Calibri" panose="020F0502020204030204" pitchFamily="34" charset="0"/>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42%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23%</a:t>
                      </a:r>
                    </a:p>
                  </a:txBody>
                  <a:tcPr anchor="ctr">
                    <a:lnL w="38100" cap="flat" cmpd="sng" algn="ctr">
                      <a:solidFill>
                        <a:schemeClr val="bg1"/>
                      </a:solidFill>
                      <a:prstDash val="solid"/>
                      <a:round/>
                      <a:headEnd type="none" w="med" len="med"/>
                      <a:tailEnd type="none" w="med" len="med"/>
                    </a:lnL>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37%</a:t>
                      </a:r>
                    </a:p>
                  </a:txBody>
                  <a:tcPr anchor="ctr">
                    <a:solidFill>
                      <a:srgbClr val="FFE699"/>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63%</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455067486"/>
                  </a:ext>
                </a:extLst>
              </a:tr>
            </a:tbl>
          </a:graphicData>
        </a:graphic>
      </p:graphicFrame>
      <p:pic>
        <p:nvPicPr>
          <p:cNvPr id="11" name="Picture 10" descr="Icon&#10;&#10;Description automatically generated">
            <a:extLst>
              <a:ext uri="{FF2B5EF4-FFF2-40B4-BE49-F238E27FC236}">
                <a16:creationId xmlns:a16="http://schemas.microsoft.com/office/drawing/2014/main" id="{614B861B-6E76-5342-855C-F9F0E032D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21822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867619" cy="438912"/>
          </a:xfrm>
        </p:spPr>
        <p:txBody>
          <a:bodyPr lIns="0" tIns="0" rIns="0" bIns="0">
            <a:noAutofit/>
          </a:bodyPr>
          <a:lstStyle/>
          <a:p>
            <a:r>
              <a:rPr lang="en-US" sz="2400" dirty="0">
                <a:solidFill>
                  <a:srgbClr val="333333"/>
                </a:solidFill>
                <a:latin typeface="Calibri" panose="020F0502020204030204"/>
              </a:rPr>
              <a:t>These six policies have strong support among key 2022 target voters. </a:t>
            </a: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01027"/>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7878C39-2D23-4250-ABE1-3CFBBCA88977}"/>
              </a:ext>
            </a:extLst>
          </p:cNvPr>
          <p:cNvSpPr/>
          <p:nvPr/>
        </p:nvSpPr>
        <p:spPr>
          <a:xfrm>
            <a:off x="1508042" y="6282872"/>
            <a:ext cx="5647767"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Please read the following list of policies that supporters have proposed to help expand the federal government's commitment to clean energy. After you read each one, please indicate whether you strongly favor, somewhat favor, somewhat oppose or strongly oppose that policy.</a:t>
            </a:r>
          </a:p>
        </p:txBody>
      </p:sp>
      <p:graphicFrame>
        <p:nvGraphicFramePr>
          <p:cNvPr id="24" name="Table 23">
            <a:extLst>
              <a:ext uri="{FF2B5EF4-FFF2-40B4-BE49-F238E27FC236}">
                <a16:creationId xmlns:a16="http://schemas.microsoft.com/office/drawing/2014/main" id="{4AE38AA4-0702-4770-94F7-7D6E6100B0F9}"/>
              </a:ext>
            </a:extLst>
          </p:cNvPr>
          <p:cNvGraphicFramePr>
            <a:graphicFrameLocks noGrp="1"/>
          </p:cNvGraphicFramePr>
          <p:nvPr>
            <p:extLst>
              <p:ext uri="{D42A27DB-BD31-4B8C-83A1-F6EECF244321}">
                <p14:modId xmlns:p14="http://schemas.microsoft.com/office/powerpoint/2010/main" val="3504791906"/>
              </p:ext>
            </p:extLst>
          </p:nvPr>
        </p:nvGraphicFramePr>
        <p:xfrm>
          <a:off x="1" y="1047130"/>
          <a:ext cx="9144003" cy="5029215"/>
        </p:xfrm>
        <a:graphic>
          <a:graphicData uri="http://schemas.openxmlformats.org/drawingml/2006/table">
            <a:tbl>
              <a:tblPr firstRow="1" bandRow="1">
                <a:tableStyleId>{F5AB1C69-6EDB-4FF4-983F-18BD219EF322}</a:tableStyleId>
              </a:tblPr>
              <a:tblGrid>
                <a:gridCol w="2743199">
                  <a:extLst>
                    <a:ext uri="{9D8B030D-6E8A-4147-A177-3AD203B41FA5}">
                      <a16:colId xmlns:a16="http://schemas.microsoft.com/office/drawing/2014/main" val="1840283719"/>
                    </a:ext>
                  </a:extLst>
                </a:gridCol>
                <a:gridCol w="516835">
                  <a:extLst>
                    <a:ext uri="{9D8B030D-6E8A-4147-A177-3AD203B41FA5}">
                      <a16:colId xmlns:a16="http://schemas.microsoft.com/office/drawing/2014/main" val="3625535761"/>
                    </a:ext>
                  </a:extLst>
                </a:gridCol>
                <a:gridCol w="840567">
                  <a:extLst>
                    <a:ext uri="{9D8B030D-6E8A-4147-A177-3AD203B41FA5}">
                      <a16:colId xmlns:a16="http://schemas.microsoft.com/office/drawing/2014/main" val="3177331455"/>
                    </a:ext>
                  </a:extLst>
                </a:gridCol>
                <a:gridCol w="840567">
                  <a:extLst>
                    <a:ext uri="{9D8B030D-6E8A-4147-A177-3AD203B41FA5}">
                      <a16:colId xmlns:a16="http://schemas.microsoft.com/office/drawing/2014/main" val="1584854678"/>
                    </a:ext>
                  </a:extLst>
                </a:gridCol>
                <a:gridCol w="840567">
                  <a:extLst>
                    <a:ext uri="{9D8B030D-6E8A-4147-A177-3AD203B41FA5}">
                      <a16:colId xmlns:a16="http://schemas.microsoft.com/office/drawing/2014/main" val="3318957224"/>
                    </a:ext>
                  </a:extLst>
                </a:gridCol>
                <a:gridCol w="840567">
                  <a:extLst>
                    <a:ext uri="{9D8B030D-6E8A-4147-A177-3AD203B41FA5}">
                      <a16:colId xmlns:a16="http://schemas.microsoft.com/office/drawing/2014/main" val="2919478483"/>
                    </a:ext>
                  </a:extLst>
                </a:gridCol>
                <a:gridCol w="840567">
                  <a:extLst>
                    <a:ext uri="{9D8B030D-6E8A-4147-A177-3AD203B41FA5}">
                      <a16:colId xmlns:a16="http://schemas.microsoft.com/office/drawing/2014/main" val="1093459930"/>
                    </a:ext>
                  </a:extLst>
                </a:gridCol>
                <a:gridCol w="840567">
                  <a:extLst>
                    <a:ext uri="{9D8B030D-6E8A-4147-A177-3AD203B41FA5}">
                      <a16:colId xmlns:a16="http://schemas.microsoft.com/office/drawing/2014/main" val="654384280"/>
                    </a:ext>
                  </a:extLst>
                </a:gridCol>
                <a:gridCol w="840567">
                  <a:extLst>
                    <a:ext uri="{9D8B030D-6E8A-4147-A177-3AD203B41FA5}">
                      <a16:colId xmlns:a16="http://schemas.microsoft.com/office/drawing/2014/main" val="3545898846"/>
                    </a:ext>
                  </a:extLst>
                </a:gridCol>
              </a:tblGrid>
              <a:tr h="390108">
                <a:tc>
                  <a:txBody>
                    <a:bodyPr/>
                    <a:lstStyle/>
                    <a:p>
                      <a:pPr algn="ctr"/>
                      <a:r>
                        <a:rPr lang="en-US" sz="1400" dirty="0">
                          <a:solidFill>
                            <a:schemeClr val="bg1"/>
                          </a:solidFill>
                          <a:latin typeface="+mn-lt"/>
                        </a:rPr>
                        <a:t>Policy</a:t>
                      </a:r>
                    </a:p>
                  </a:txBody>
                  <a:tcPr anchor="ctr">
                    <a:lnR w="38100" cap="flat" cmpd="sng" algn="ctr">
                      <a:solidFill>
                        <a:schemeClr val="bg1"/>
                      </a:solidFill>
                      <a:prstDash val="solid"/>
                      <a:round/>
                      <a:headEnd type="none" w="med" len="med"/>
                      <a:tailEnd type="none" w="med" len="med"/>
                    </a:lnR>
                  </a:tcPr>
                </a:tc>
                <a:tc>
                  <a:txBody>
                    <a:bodyPr/>
                    <a:lstStyle/>
                    <a:p>
                      <a:pPr algn="ctr"/>
                      <a:r>
                        <a:rPr lang="en-US" sz="1100" b="1" dirty="0">
                          <a:solidFill>
                            <a:schemeClr val="bg1"/>
                          </a:solidFill>
                          <a:latin typeface="+mn-lt"/>
                        </a:rPr>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fontAlgn="b"/>
                      <a:r>
                        <a:rPr lang="en-US" sz="1050" b="1" i="0" u="none" strike="noStrike" dirty="0">
                          <a:solidFill>
                            <a:schemeClr val="bg1"/>
                          </a:solidFill>
                          <a:effectLst/>
                          <a:latin typeface="+mn-lt"/>
                        </a:rPr>
                        <a:t>Hispanic</a:t>
                      </a:r>
                    </a:p>
                    <a:p>
                      <a:pPr algn="ctr" fontAlgn="b"/>
                      <a:r>
                        <a:rPr lang="en-US" sz="1050" b="1" i="0" u="none" strike="noStrike" dirty="0">
                          <a:solidFill>
                            <a:schemeClr val="bg1"/>
                          </a:solidFill>
                          <a:effectLst/>
                          <a:latin typeface="+mn-lt"/>
                        </a:rPr>
                        <a:t>(10%)</a:t>
                      </a:r>
                    </a:p>
                  </a:txBody>
                  <a:tcPr marL="9525" marR="9525" marT="9525" marB="0" anchor="ctr">
                    <a:lnL w="38100" cap="flat" cmpd="sng" algn="ctr">
                      <a:solidFill>
                        <a:schemeClr val="bg1"/>
                      </a:solidFill>
                      <a:prstDash val="solid"/>
                      <a:round/>
                      <a:headEnd type="none" w="med" len="med"/>
                      <a:tailEnd type="none" w="med" len="med"/>
                    </a:lnL>
                    <a:solidFill>
                      <a:schemeClr val="accent6">
                        <a:lumMod val="75000"/>
                      </a:schemeClr>
                    </a:solidFill>
                  </a:tcPr>
                </a:tc>
                <a:tc>
                  <a:txBody>
                    <a:bodyPr/>
                    <a:lstStyle/>
                    <a:p>
                      <a:pPr algn="ctr" fontAlgn="b"/>
                      <a:r>
                        <a:rPr lang="en-US" sz="1050" b="1" i="0" u="none" strike="noStrike" dirty="0">
                          <a:solidFill>
                            <a:schemeClr val="bg1"/>
                          </a:solidFill>
                          <a:effectLst/>
                          <a:latin typeface="+mn-lt"/>
                        </a:rPr>
                        <a:t>White Suburb. Women</a:t>
                      </a:r>
                    </a:p>
                    <a:p>
                      <a:pPr algn="ctr" fontAlgn="b"/>
                      <a:r>
                        <a:rPr lang="en-US" sz="1050" b="1" i="0" u="none" strike="noStrike" dirty="0">
                          <a:solidFill>
                            <a:schemeClr val="bg1"/>
                          </a:solidFill>
                          <a:effectLst/>
                          <a:latin typeface="+mn-lt"/>
                        </a:rPr>
                        <a:t>(15%)</a:t>
                      </a:r>
                    </a:p>
                  </a:txBody>
                  <a:tcPr marL="9525" marR="9525" marT="9525" marB="0" anchor="ctr">
                    <a:solidFill>
                      <a:schemeClr val="accent6">
                        <a:lumMod val="75000"/>
                      </a:schemeClr>
                    </a:solidFill>
                  </a:tcPr>
                </a:tc>
                <a:tc>
                  <a:txBody>
                    <a:bodyPr/>
                    <a:lstStyle/>
                    <a:p>
                      <a:pPr algn="ctr" fontAlgn="b"/>
                      <a:r>
                        <a:rPr lang="en-US" sz="1050" b="1" i="0" u="none" strike="noStrike" dirty="0">
                          <a:solidFill>
                            <a:schemeClr val="bg1"/>
                          </a:solidFill>
                          <a:effectLst/>
                          <a:latin typeface="+mn-lt"/>
                        </a:rPr>
                        <a:t>Moderates</a:t>
                      </a:r>
                    </a:p>
                    <a:p>
                      <a:pPr algn="ctr" fontAlgn="b"/>
                      <a:r>
                        <a:rPr lang="en-US" sz="1050" b="1" i="0" u="none" strike="noStrike" dirty="0">
                          <a:solidFill>
                            <a:schemeClr val="bg1"/>
                          </a:solidFill>
                          <a:effectLst/>
                          <a:latin typeface="+mn-lt"/>
                        </a:rPr>
                        <a:t>(32%)</a:t>
                      </a:r>
                    </a:p>
                  </a:txBody>
                  <a:tcPr marL="9525" marR="9525" marT="9525" marB="0" anchor="ctr">
                    <a:solidFill>
                      <a:schemeClr val="accent6">
                        <a:lumMod val="75000"/>
                      </a:schemeClr>
                    </a:solidFill>
                  </a:tcPr>
                </a:tc>
                <a:tc>
                  <a:txBody>
                    <a:bodyPr/>
                    <a:lstStyle/>
                    <a:p>
                      <a:pPr algn="ctr" fontAlgn="b"/>
                      <a:r>
                        <a:rPr lang="en-US" sz="1050" b="1" i="0" u="none" strike="noStrike" dirty="0">
                          <a:solidFill>
                            <a:schemeClr val="bg1"/>
                          </a:solidFill>
                          <a:effectLst/>
                          <a:latin typeface="+mn-lt"/>
                        </a:rPr>
                        <a:t>Women College+</a:t>
                      </a:r>
                    </a:p>
                    <a:p>
                      <a:pPr algn="ctr" fontAlgn="b"/>
                      <a:r>
                        <a:rPr lang="en-US" sz="1050" b="1" i="0" u="none" strike="noStrike" dirty="0">
                          <a:solidFill>
                            <a:schemeClr val="bg1"/>
                          </a:solidFill>
                          <a:effectLst/>
                          <a:latin typeface="+mn-lt"/>
                        </a:rPr>
                        <a:t>(14%)</a:t>
                      </a:r>
                    </a:p>
                  </a:txBody>
                  <a:tcPr marL="9525" marR="9525" marT="9525" marB="0" anchor="ctr">
                    <a:solidFill>
                      <a:schemeClr val="accent6">
                        <a:lumMod val="75000"/>
                      </a:schemeClr>
                    </a:solidFill>
                  </a:tcPr>
                </a:tc>
                <a:tc>
                  <a:txBody>
                    <a:bodyPr/>
                    <a:lstStyle/>
                    <a:p>
                      <a:pPr algn="ctr" fontAlgn="b"/>
                      <a:r>
                        <a:rPr lang="en-US" sz="1050" b="1" i="0" u="none" strike="noStrike" dirty="0">
                          <a:solidFill>
                            <a:schemeClr val="bg1"/>
                          </a:solidFill>
                          <a:effectLst/>
                          <a:latin typeface="+mn-lt"/>
                        </a:rPr>
                        <a:t>IND Women</a:t>
                      </a:r>
                    </a:p>
                    <a:p>
                      <a:pPr algn="ctr" fontAlgn="b"/>
                      <a:r>
                        <a:rPr lang="en-US" sz="1050" b="1" i="0" u="none" strike="noStrike" dirty="0">
                          <a:solidFill>
                            <a:schemeClr val="bg1"/>
                          </a:solidFill>
                          <a:effectLst/>
                          <a:latin typeface="+mn-lt"/>
                        </a:rPr>
                        <a:t>(8%)</a:t>
                      </a:r>
                    </a:p>
                  </a:txBody>
                  <a:tcPr marL="9525" marR="9525" marT="9525" marB="0" anchor="ctr">
                    <a:solidFill>
                      <a:schemeClr val="accent6">
                        <a:lumMod val="75000"/>
                      </a:schemeClr>
                    </a:solidFill>
                  </a:tcPr>
                </a:tc>
                <a:tc>
                  <a:txBody>
                    <a:bodyPr/>
                    <a:lstStyle/>
                    <a:p>
                      <a:pPr algn="ctr" fontAlgn="b"/>
                      <a:r>
                        <a:rPr lang="en-US" sz="1050" b="1" i="0" u="none" strike="noStrike" dirty="0">
                          <a:solidFill>
                            <a:schemeClr val="bg1"/>
                          </a:solidFill>
                          <a:effectLst/>
                          <a:latin typeface="+mn-lt"/>
                        </a:rPr>
                        <a:t>GOP Primary Voters</a:t>
                      </a:r>
                    </a:p>
                    <a:p>
                      <a:pPr algn="ctr" fontAlgn="b"/>
                      <a:r>
                        <a:rPr lang="en-US" sz="1050" b="1" i="0" u="none" strike="noStrike" dirty="0">
                          <a:solidFill>
                            <a:schemeClr val="bg1"/>
                          </a:solidFill>
                          <a:effectLst/>
                          <a:latin typeface="+mn-lt"/>
                        </a:rPr>
                        <a:t>(35%)</a:t>
                      </a:r>
                    </a:p>
                  </a:txBody>
                  <a:tcPr marL="9525" marR="9525" marT="9525" marB="0" anchor="ctr">
                    <a:solidFill>
                      <a:schemeClr val="accent6">
                        <a:lumMod val="75000"/>
                      </a:schemeClr>
                    </a:solidFill>
                  </a:tcPr>
                </a:tc>
                <a:tc>
                  <a:txBody>
                    <a:bodyPr/>
                    <a:lstStyle/>
                    <a:p>
                      <a:pPr algn="ctr" fontAlgn="b"/>
                      <a:r>
                        <a:rPr lang="en-US" sz="1050" b="1" i="0" u="none" strike="noStrike" dirty="0">
                          <a:solidFill>
                            <a:schemeClr val="bg1"/>
                          </a:solidFill>
                          <a:effectLst/>
                          <a:latin typeface="+mn-lt"/>
                        </a:rPr>
                        <a:t>Generic Ballot </a:t>
                      </a:r>
                      <a:r>
                        <a:rPr lang="en-US" sz="1050" b="1" i="0" u="none" strike="noStrike" dirty="0" err="1">
                          <a:solidFill>
                            <a:schemeClr val="bg1"/>
                          </a:solidFill>
                          <a:effectLst/>
                          <a:latin typeface="+mn-lt"/>
                        </a:rPr>
                        <a:t>Undec</a:t>
                      </a:r>
                      <a:endParaRPr lang="en-US" sz="1050" b="1" i="0" u="none" strike="noStrike" dirty="0">
                        <a:solidFill>
                          <a:schemeClr val="bg1"/>
                        </a:solidFill>
                        <a:effectLst/>
                        <a:latin typeface="+mn-lt"/>
                      </a:endParaRPr>
                    </a:p>
                    <a:p>
                      <a:pPr algn="ctr" fontAlgn="b"/>
                      <a:r>
                        <a:rPr lang="en-US" sz="1050" b="1" i="0" u="none" strike="noStrike" dirty="0">
                          <a:solidFill>
                            <a:schemeClr val="bg1"/>
                          </a:solidFill>
                          <a:effectLst/>
                          <a:latin typeface="+mn-lt"/>
                        </a:rPr>
                        <a:t>(16%)</a:t>
                      </a:r>
                    </a:p>
                  </a:txBody>
                  <a:tcPr marL="9525" marR="9525" marT="9525" marB="0" anchor="ctr">
                    <a:lnR w="38100" cap="flat" cmpd="sng" algn="ctr">
                      <a:solidFill>
                        <a:schemeClr val="bg1"/>
                      </a:solidFill>
                      <a:prstDash val="solid"/>
                      <a:round/>
                      <a:headEnd type="none" w="med" len="med"/>
                      <a:tailEnd type="none" w="med" len="med"/>
                    </a:lnR>
                    <a:solidFill>
                      <a:schemeClr val="accent6">
                        <a:lumMod val="75000"/>
                      </a:schemeClr>
                    </a:solidFill>
                  </a:tcPr>
                </a:tc>
                <a:extLst>
                  <a:ext uri="{0D108BD9-81ED-4DB2-BD59-A6C34878D82A}">
                    <a16:rowId xmlns:a16="http://schemas.microsoft.com/office/drawing/2014/main" val="2592291112"/>
                  </a:ext>
                </a:extLst>
              </a:tr>
              <a:tr h="376269">
                <a:tc>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lang="en-US" sz="950" b="0" i="0" dirty="0">
                          <a:latin typeface="+mn-lt"/>
                          <a:cs typeface="Calibri" panose="020F0502020204030204" pitchFamily="34" charset="0"/>
                        </a:rPr>
                        <a:t>Providing tax credits or direct assistance to homeowners to replace home appliances and windows with more energy efficient models.</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95%</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89%</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91%</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93%</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86%</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77%</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90%</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692409027"/>
                  </a:ext>
                </a:extLst>
              </a:tr>
              <a:tr h="376269">
                <a:tc>
                  <a:txBody>
                    <a:bodyPr/>
                    <a:lstStyle/>
                    <a:p>
                      <a:pPr algn="r">
                        <a:lnSpc>
                          <a:spcPct val="85000"/>
                        </a:lnSpc>
                      </a:pPr>
                      <a:r>
                        <a:rPr lang="en-US" sz="950" dirty="0">
                          <a:latin typeface="+mn-lt"/>
                        </a:rPr>
                        <a:t>Holding foreign countries, including China, responsible for their emission reduction pledges so that they are comparable to the United States' efforts.</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90%</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84%</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86%</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87%</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76%</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84%</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78%</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1641401486"/>
                  </a:ext>
                </a:extLst>
              </a:tr>
              <a:tr h="338641">
                <a:tc>
                  <a:txBody>
                    <a:bodyPr/>
                    <a:lstStyle/>
                    <a:p>
                      <a:pPr algn="r"/>
                      <a:r>
                        <a:rPr lang="en-US" sz="950" b="0" dirty="0">
                          <a:latin typeface="+mn-lt"/>
                          <a:cs typeface="Calibri" panose="020F0502020204030204" pitchFamily="34" charset="0"/>
                        </a:rPr>
                        <a:t>Providing tax credits for individuals and companies that invest in clean energy generation in the US.</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89%</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90%</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83%</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73%</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86%</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1684196155"/>
                  </a:ext>
                </a:extLst>
              </a:tr>
              <a:tr h="430998">
                <a:tc>
                  <a:txBody>
                    <a:bodyPr/>
                    <a:lstStyle/>
                    <a:p>
                      <a:pPr algn="r"/>
                      <a:r>
                        <a:rPr lang="en-US" sz="950" b="0" dirty="0">
                          <a:latin typeface="+mn-lt"/>
                          <a:cs typeface="Calibri" panose="020F0502020204030204" pitchFamily="34" charset="0"/>
                        </a:rPr>
                        <a:t>Reducing regulatory and bureaucratic obstacles that slow the permitting process to safely use new energy technologies and build clean energy infrastructure.</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79%</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81%</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83%</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77%</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78%</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73%</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80%</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1044525628"/>
                  </a:ext>
                </a:extLst>
              </a:tr>
              <a:tr h="4146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0" dirty="0">
                          <a:latin typeface="+mn-lt"/>
                          <a:cs typeface="Calibri" panose="020F0502020204030204" pitchFamily="34" charset="0"/>
                        </a:rPr>
                        <a:t>Providing tax incentives to businesses to capture carbon emissions.</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79%</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84%</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85%</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85%</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79%</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71%</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77%</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2786419471"/>
                  </a:ext>
                </a:extLst>
              </a:tr>
              <a:tr h="619315">
                <a:tc>
                  <a:txBody>
                    <a:bodyPr/>
                    <a:lstStyle/>
                    <a:p>
                      <a:pPr algn="r"/>
                      <a:r>
                        <a:rPr lang="en-US" sz="950" b="0" dirty="0">
                          <a:latin typeface="+mn-lt"/>
                          <a:cs typeface="Calibri" panose="020F0502020204030204" pitchFamily="34" charset="0"/>
                        </a:rPr>
                        <a:t>Increasing federal government investment in research and development to accelerate the adoption of battery storage technologies that allow for greater use of renewable energy when the sun is not shining or the wind is not blowing.</a:t>
                      </a:r>
                    </a:p>
                  </a:txBody>
                  <a:tcPr anchor="ctr">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81%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anchor="ctr">
                    <a:lnL w="38100" cap="flat" cmpd="sng" algn="ctr">
                      <a:solidFill>
                        <a:schemeClr val="bg1"/>
                      </a:solidFill>
                      <a:prstDash val="solid"/>
                      <a:round/>
                      <a:headEnd type="none" w="med" len="med"/>
                      <a:tailEnd type="none" w="med" len="med"/>
                    </a:lnL>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82%</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86%</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67%</a:t>
                      </a:r>
                    </a:p>
                  </a:txBody>
                  <a:tcPr anchor="ctr">
                    <a:solidFill>
                      <a:srgbClr val="C00000">
                        <a:alpha val="25272"/>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85%</a:t>
                      </a:r>
                    </a:p>
                  </a:txBody>
                  <a:tcPr anchor="ctr">
                    <a:lnR w="38100" cap="flat" cmpd="sng" algn="ctr">
                      <a:solidFill>
                        <a:schemeClr val="bg1"/>
                      </a:solidFill>
                      <a:prstDash val="solid"/>
                      <a:round/>
                      <a:headEnd type="none" w="med" len="med"/>
                      <a:tailEnd type="none" w="med" len="med"/>
                    </a:lnR>
                    <a:solidFill>
                      <a:srgbClr val="C00000">
                        <a:alpha val="25272"/>
                      </a:srgbClr>
                    </a:solidFill>
                  </a:tcPr>
                </a:tc>
                <a:extLst>
                  <a:ext uri="{0D108BD9-81ED-4DB2-BD59-A6C34878D82A}">
                    <a16:rowId xmlns:a16="http://schemas.microsoft.com/office/drawing/2014/main" val="44924030"/>
                  </a:ext>
                </a:extLst>
              </a:tr>
              <a:tr h="338641">
                <a:tc>
                  <a:txBody>
                    <a:bodyPr/>
                    <a:lstStyle/>
                    <a:p>
                      <a:pPr algn="r"/>
                      <a:r>
                        <a:rPr lang="en-US" sz="950" b="0" dirty="0">
                          <a:latin typeface="+mn-lt"/>
                          <a:cs typeface="Calibri" panose="020F0502020204030204" pitchFamily="34" charset="0"/>
                        </a:rPr>
                        <a:t>Put in place a federal mandate to eliminate the use of all energy produced from fossil fuels by 2030.</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63%</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58%</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24282270"/>
                  </a:ext>
                </a:extLst>
              </a:tr>
              <a:tr h="338641">
                <a:tc>
                  <a:txBody>
                    <a:bodyPr/>
                    <a:lstStyle/>
                    <a:p>
                      <a:pPr algn="r"/>
                      <a:r>
                        <a:rPr lang="en-US" sz="950" b="0" dirty="0">
                          <a:latin typeface="+mn-lt"/>
                          <a:cs typeface="Calibri" panose="020F0502020204030204" pitchFamily="34" charset="0"/>
                        </a:rPr>
                        <a:t>Increase taxes on the production of oil, gas, and natural gas to pay for programs to reduce emissions.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51%</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45%</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35768098"/>
                  </a:ext>
                </a:extLst>
              </a:tr>
              <a:tr h="246285">
                <a:tc>
                  <a:txBody>
                    <a:bodyPr/>
                    <a:lstStyle/>
                    <a:p>
                      <a:pPr algn="r"/>
                      <a:r>
                        <a:rPr lang="en-US" sz="950" b="0" i="0" u="none" strike="noStrike" baseline="0" dirty="0">
                          <a:latin typeface="Calibri" panose="020F0502020204030204" pitchFamily="34" charset="0"/>
                        </a:rPr>
                        <a:t>Stop all new natural gas exploration in the country.</a:t>
                      </a:r>
                      <a:endParaRPr lang="en-US" sz="950" b="0" dirty="0">
                        <a:latin typeface="+mn-lt"/>
                        <a:cs typeface="Calibri" panose="020F0502020204030204" pitchFamily="34" charset="0"/>
                      </a:endParaRP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54%</a:t>
                      </a:r>
                    </a:p>
                  </a:txBody>
                  <a:tcPr anchor="ctr">
                    <a:lnL w="38100" cap="flat" cmpd="sng" algn="ctr">
                      <a:solidFill>
                        <a:schemeClr val="bg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53%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23%</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40%</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455067486"/>
                  </a:ext>
                </a:extLst>
              </a:tr>
            </a:tbl>
          </a:graphicData>
        </a:graphic>
      </p:graphicFrame>
      <p:pic>
        <p:nvPicPr>
          <p:cNvPr id="11" name="Picture 10" descr="Icon&#10;&#10;Description automatically generated">
            <a:extLst>
              <a:ext uri="{FF2B5EF4-FFF2-40B4-BE49-F238E27FC236}">
                <a16:creationId xmlns:a16="http://schemas.microsoft.com/office/drawing/2014/main" id="{703486D9-1F5E-9448-AB72-08E9A916D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2770553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57332"/>
            <a:ext cx="8193310" cy="438912"/>
          </a:xfrm>
        </p:spPr>
        <p:txBody>
          <a:bodyPr lIns="0" tIns="0" rIns="0" bIns="0">
            <a:noAutofit/>
          </a:bodyPr>
          <a:lstStyle/>
          <a:p>
            <a:r>
              <a:rPr lang="en-US" sz="2400" dirty="0">
                <a:solidFill>
                  <a:srgbClr val="333333"/>
                </a:solidFill>
                <a:latin typeface="Calibri" panose="020F0502020204030204"/>
              </a:rPr>
              <a:t>A large majority of Americans say </a:t>
            </a:r>
            <a:r>
              <a:rPr lang="en-US" sz="2400" b="1" dirty="0">
                <a:solidFill>
                  <a:srgbClr val="333333"/>
                </a:solidFill>
                <a:latin typeface="Calibri" panose="020F0502020204030204"/>
              </a:rPr>
              <a:t>natural gas </a:t>
            </a:r>
            <a:r>
              <a:rPr lang="en-US" sz="2400" dirty="0">
                <a:solidFill>
                  <a:srgbClr val="333333"/>
                </a:solidFill>
                <a:latin typeface="Calibri" panose="020F0502020204030204"/>
              </a:rPr>
              <a:t>is reliable, affordable, plentiful, clean and will be part of the U.S. energy mix for decades to come.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10461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179777" y="6375636"/>
            <a:ext cx="4784446"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For each of the following energy sources, please indicate whether you believe each of the below characteristics accurately describes that energy source…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94BC4F-E00F-4570-8F47-4C96D9366BB8}"/>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A05092FE-B392-43E4-9035-1D67BFF6AF9B}"/>
              </a:ext>
            </a:extLst>
          </p:cNvPr>
          <p:cNvGraphicFramePr/>
          <p:nvPr/>
        </p:nvGraphicFramePr>
        <p:xfrm>
          <a:off x="1" y="1102853"/>
          <a:ext cx="9144000" cy="509599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ED4723BA-69CF-4525-8424-9B23CA7E1ABD}"/>
              </a:ext>
            </a:extLst>
          </p:cNvPr>
          <p:cNvSpPr txBox="1"/>
          <p:nvPr/>
        </p:nvSpPr>
        <p:spPr>
          <a:xfrm>
            <a:off x="2345635" y="1245705"/>
            <a:ext cx="37768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u="sng" dirty="0">
                <a:solidFill>
                  <a:prstClr val="black"/>
                </a:solidFill>
                <a:latin typeface="Calibri" panose="020F0502020204030204"/>
              </a:rPr>
              <a:t>Energy</a:t>
            </a:r>
            <a:r>
              <a:rPr kumimoji="0" lang="en-US" sz="2000" b="0" i="1" u="sng" strike="noStrike" kern="1200" cap="none" spc="0" normalizeH="0" baseline="0" noProof="0" dirty="0">
                <a:ln>
                  <a:noFill/>
                </a:ln>
                <a:solidFill>
                  <a:prstClr val="black"/>
                </a:solidFill>
                <a:effectLst/>
                <a:uLnTx/>
                <a:uFillTx/>
                <a:latin typeface="Calibri" panose="020F0502020204030204"/>
                <a:ea typeface="+mn-ea"/>
                <a:cs typeface="+mn-cs"/>
              </a:rPr>
              <a:t> from Natural Gas</a:t>
            </a:r>
          </a:p>
        </p:txBody>
      </p:sp>
      <p:pic>
        <p:nvPicPr>
          <p:cNvPr id="13" name="Picture 12" descr="Icon&#10;&#10;Description automatically generated">
            <a:extLst>
              <a:ext uri="{FF2B5EF4-FFF2-40B4-BE49-F238E27FC236}">
                <a16:creationId xmlns:a16="http://schemas.microsoft.com/office/drawing/2014/main" id="{7861D866-56CE-4549-8258-26A798468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51947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AE236E34-82D2-40BF-A594-305D6D25574C}"/>
              </a:ext>
            </a:extLst>
          </p:cNvPr>
          <p:cNvGraphicFramePr/>
          <p:nvPr/>
        </p:nvGraphicFramePr>
        <p:xfrm>
          <a:off x="0" y="1337332"/>
          <a:ext cx="9144000" cy="4880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085955" cy="438912"/>
          </a:xfrm>
        </p:spPr>
        <p:txBody>
          <a:bodyPr lIns="0" tIns="0" rIns="0" bIns="0">
            <a:noAutofit/>
          </a:bodyPr>
          <a:lstStyle/>
          <a:p>
            <a:r>
              <a:rPr lang="en-US" sz="2400" dirty="0">
                <a:solidFill>
                  <a:srgbClr val="333333"/>
                </a:solidFill>
                <a:latin typeface="Calibri" panose="020F0502020204030204"/>
              </a:rPr>
              <a:t>Half of voters oppose banning the production of natural gas in the country—including 52 percent of independents.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382568" y="6282627"/>
            <a:ext cx="4378864"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In the push for clean energy, do you support or oppose efforts to ban the production of natural gas in this country?</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3657074" y="1324963"/>
          <a:ext cx="5501916" cy="4880109"/>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3665448" y="1614266"/>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8B33138D-5C56-4980-A0DC-CEC87C84B991}"/>
              </a:ext>
            </a:extLst>
          </p:cNvPr>
          <p:cNvSpPr/>
          <p:nvPr/>
        </p:nvSpPr>
        <p:spPr>
          <a:xfrm>
            <a:off x="4141570" y="190581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-47</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954720" y="1905815"/>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A57CD"/>
                </a:solidFill>
                <a:latin typeface="Calibri" panose="020F0502020204030204"/>
              </a:rPr>
              <a:t>-19</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966650" y="1905815"/>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22</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693D0D6-6523-4A64-8D3C-667EC28EF7DC}"/>
              </a:ext>
            </a:extLst>
          </p:cNvPr>
          <p:cNvSpPr txBox="1"/>
          <p:nvPr/>
        </p:nvSpPr>
        <p:spPr>
          <a:xfrm>
            <a:off x="5686676" y="468968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10</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28ECE09-E1A9-4437-A221-1481562F2768}"/>
              </a:ext>
            </a:extLst>
          </p:cNvPr>
          <p:cNvSpPr txBox="1"/>
          <p:nvPr/>
        </p:nvSpPr>
        <p:spPr>
          <a:xfrm>
            <a:off x="7560327" y="447553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21%</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0B313DE-3EA8-49C9-9CAD-A0D106AD067F}"/>
              </a:ext>
            </a:extLst>
          </p:cNvPr>
          <p:cNvSpPr txBox="1"/>
          <p:nvPr/>
        </p:nvSpPr>
        <p:spPr>
          <a:xfrm>
            <a:off x="4518992" y="332985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71A5186-CFBB-4283-9FEA-59A2232CDA4E}"/>
              </a:ext>
            </a:extLst>
          </p:cNvPr>
          <p:cNvSpPr txBox="1"/>
          <p:nvPr/>
        </p:nvSpPr>
        <p:spPr>
          <a:xfrm>
            <a:off x="6348915" y="411613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Strongly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1234171-21C6-4480-9008-2F88628B1DEF}"/>
              </a:ext>
            </a:extLst>
          </p:cNvPr>
          <p:cNvSpPr txBox="1"/>
          <p:nvPr/>
        </p:nvSpPr>
        <p:spPr>
          <a:xfrm>
            <a:off x="1977471" y="4734992"/>
            <a:ext cx="55040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12</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solidFill>
                  <a:prstClr val="white"/>
                </a:solidFill>
                <a:latin typeface="Calibri" panose="020F0502020204030204"/>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07B2284-2649-4980-AC31-900BD6EFC0BE}"/>
              </a:ext>
            </a:extLst>
          </p:cNvPr>
          <p:cNvSpPr txBox="1"/>
          <p:nvPr/>
        </p:nvSpPr>
        <p:spPr>
          <a:xfrm>
            <a:off x="2359083" y="3932098"/>
            <a:ext cx="76713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29%</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solidFill>
                  <a:prstClr val="white"/>
                </a:solidFill>
                <a:latin typeface="Calibri" panose="020F0502020204030204"/>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CF4B3353-EDA3-4E1A-ABD0-9FE387A0A513}"/>
              </a:ext>
            </a:extLst>
          </p:cNvPr>
          <p:cNvSpPr txBox="1"/>
          <p:nvPr/>
        </p:nvSpPr>
        <p:spPr>
          <a:xfrm>
            <a:off x="19053" y="4652528"/>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15</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solidFill>
                  <a:prstClr val="white"/>
                </a:solidFill>
                <a:latin typeface="Calibri" panose="020F0502020204030204"/>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DCE5BFE-460F-48AC-AD12-CF363E35ADF6}"/>
              </a:ext>
            </a:extLst>
          </p:cNvPr>
          <p:cNvSpPr txBox="1"/>
          <p:nvPr/>
        </p:nvSpPr>
        <p:spPr>
          <a:xfrm>
            <a:off x="512516" y="457680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18</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err="1">
                <a:solidFill>
                  <a:prstClr val="white"/>
                </a:solidFill>
                <a:latin typeface="Calibri" panose="020F0502020204030204"/>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1">
            <a:extLst>
              <a:ext uri="{FF2B5EF4-FFF2-40B4-BE49-F238E27FC236}">
                <a16:creationId xmlns:a16="http://schemas.microsoft.com/office/drawing/2014/main" id="{7A91D77E-98A0-4ABB-9784-112718E0E85E}"/>
              </a:ext>
            </a:extLst>
          </p:cNvPr>
          <p:cNvSpPr txBox="1"/>
          <p:nvPr/>
        </p:nvSpPr>
        <p:spPr>
          <a:xfrm>
            <a:off x="3804766" y="512332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28" name="TextBox 1">
            <a:extLst>
              <a:ext uri="{FF2B5EF4-FFF2-40B4-BE49-F238E27FC236}">
                <a16:creationId xmlns:a16="http://schemas.microsoft.com/office/drawing/2014/main" id="{AAFAD59B-83CB-4857-B1BA-089222D0D9FF}"/>
              </a:ext>
            </a:extLst>
          </p:cNvPr>
          <p:cNvSpPr txBox="1"/>
          <p:nvPr/>
        </p:nvSpPr>
        <p:spPr>
          <a:xfrm>
            <a:off x="4464095" y="512332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2" name="TextBox 1">
            <a:extLst>
              <a:ext uri="{FF2B5EF4-FFF2-40B4-BE49-F238E27FC236}">
                <a16:creationId xmlns:a16="http://schemas.microsoft.com/office/drawing/2014/main" id="{93F7E8AB-685D-42D7-A3C6-513B908673B8}"/>
              </a:ext>
            </a:extLst>
          </p:cNvPr>
          <p:cNvSpPr txBox="1"/>
          <p:nvPr/>
        </p:nvSpPr>
        <p:spPr>
          <a:xfrm>
            <a:off x="5659454" y="5117244"/>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3" name="TextBox 1">
            <a:extLst>
              <a:ext uri="{FF2B5EF4-FFF2-40B4-BE49-F238E27FC236}">
                <a16:creationId xmlns:a16="http://schemas.microsoft.com/office/drawing/2014/main" id="{5A46659A-B283-4D0D-88A9-3EA8B3329C07}"/>
              </a:ext>
            </a:extLst>
          </p:cNvPr>
          <p:cNvSpPr txBox="1"/>
          <p:nvPr/>
        </p:nvSpPr>
        <p:spPr>
          <a:xfrm>
            <a:off x="6318783" y="5117244"/>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4" name="TextBox 1">
            <a:extLst>
              <a:ext uri="{FF2B5EF4-FFF2-40B4-BE49-F238E27FC236}">
                <a16:creationId xmlns:a16="http://schemas.microsoft.com/office/drawing/2014/main" id="{DD7527C2-4AE0-4E64-AA72-26B89279C684}"/>
              </a:ext>
            </a:extLst>
          </p:cNvPr>
          <p:cNvSpPr txBox="1"/>
          <p:nvPr/>
        </p:nvSpPr>
        <p:spPr>
          <a:xfrm>
            <a:off x="7474633" y="5121016"/>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5" name="TextBox 1">
            <a:extLst>
              <a:ext uri="{FF2B5EF4-FFF2-40B4-BE49-F238E27FC236}">
                <a16:creationId xmlns:a16="http://schemas.microsoft.com/office/drawing/2014/main" id="{8521C4D8-9F12-4569-91C2-EC1C9CE64068}"/>
              </a:ext>
            </a:extLst>
          </p:cNvPr>
          <p:cNvSpPr txBox="1"/>
          <p:nvPr/>
        </p:nvSpPr>
        <p:spPr>
          <a:xfrm>
            <a:off x="8133962" y="5121016"/>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pic>
        <p:nvPicPr>
          <p:cNvPr id="36" name="Picture 35" descr="Icon&#10;&#10;Description automatically generated">
            <a:extLst>
              <a:ext uri="{FF2B5EF4-FFF2-40B4-BE49-F238E27FC236}">
                <a16:creationId xmlns:a16="http://schemas.microsoft.com/office/drawing/2014/main" id="{EB7308D1-AD20-CA47-B2AE-461B77A7B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38809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Table of Contents </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76381" y="1072206"/>
            <a:ext cx="7724619"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Clr>
                <a:srgbClr val="C0504D"/>
              </a:buClr>
              <a:buSzPct val="100000"/>
              <a:defRPr/>
            </a:pPr>
            <a:r>
              <a:rPr lang="en-US" sz="2200" dirty="0">
                <a:hlinkClick r:id="rId3" action="ppaction://hlinksldjump"/>
              </a:rPr>
              <a:t>Key Findings</a:t>
            </a:r>
            <a:r>
              <a:rPr lang="en-US" sz="2200" dirty="0"/>
              <a:t> (3-4)</a:t>
            </a:r>
          </a:p>
          <a:p>
            <a:pPr>
              <a:lnSpc>
                <a:spcPct val="100000"/>
              </a:lnSpc>
              <a:spcBef>
                <a:spcPts val="0"/>
              </a:spcBef>
              <a:spcAft>
                <a:spcPts val="600"/>
              </a:spcAft>
              <a:buClr>
                <a:srgbClr val="C0504D"/>
              </a:buClr>
              <a:buSzPct val="100000"/>
              <a:defRPr/>
            </a:pPr>
            <a:r>
              <a:rPr lang="en-US" sz="2200" dirty="0">
                <a:hlinkClick r:id="rId4" action="ppaction://hlinksldjump"/>
              </a:rPr>
              <a:t>The Political Environment</a:t>
            </a:r>
            <a:r>
              <a:rPr lang="en-US" sz="2200" dirty="0"/>
              <a:t> (5-6)</a:t>
            </a:r>
          </a:p>
          <a:p>
            <a:pPr>
              <a:lnSpc>
                <a:spcPct val="100000"/>
              </a:lnSpc>
              <a:spcBef>
                <a:spcPts val="0"/>
              </a:spcBef>
              <a:spcAft>
                <a:spcPts val="600"/>
              </a:spcAft>
              <a:buClr>
                <a:srgbClr val="C0504D"/>
              </a:buClr>
              <a:buSzPct val="100000"/>
              <a:defRPr/>
            </a:pPr>
            <a:r>
              <a:rPr lang="en-US" sz="2200" dirty="0">
                <a:hlinkClick r:id="rId5" action="ppaction://hlinksldjump"/>
              </a:rPr>
              <a:t>The Country’s Issue Agenda</a:t>
            </a:r>
            <a:r>
              <a:rPr lang="en-US" sz="2200" dirty="0"/>
              <a:t>  (7)</a:t>
            </a:r>
          </a:p>
          <a:p>
            <a:pPr>
              <a:lnSpc>
                <a:spcPct val="100000"/>
              </a:lnSpc>
              <a:spcBef>
                <a:spcPts val="0"/>
              </a:spcBef>
              <a:spcAft>
                <a:spcPts val="600"/>
              </a:spcAft>
              <a:buClr>
                <a:srgbClr val="C0504D"/>
              </a:buClr>
              <a:buSzPct val="100000"/>
              <a:defRPr/>
            </a:pPr>
            <a:r>
              <a:rPr lang="en-US" sz="2200" dirty="0">
                <a:hlinkClick r:id="rId6" action="ppaction://hlinksldjump"/>
              </a:rPr>
              <a:t>Attitudes Toward Climate Change</a:t>
            </a:r>
            <a:r>
              <a:rPr lang="en-US" sz="2200" dirty="0"/>
              <a:t> (8-12)</a:t>
            </a:r>
          </a:p>
          <a:p>
            <a:pPr>
              <a:lnSpc>
                <a:spcPct val="100000"/>
              </a:lnSpc>
              <a:spcBef>
                <a:spcPts val="0"/>
              </a:spcBef>
              <a:spcAft>
                <a:spcPts val="600"/>
              </a:spcAft>
              <a:buClr>
                <a:srgbClr val="C0504D"/>
              </a:buClr>
              <a:buSzPct val="100000"/>
              <a:defRPr/>
            </a:pPr>
            <a:r>
              <a:rPr lang="en-US" sz="2200" dirty="0">
                <a:hlinkClick r:id="rId7" action="ppaction://hlinksldjump"/>
              </a:rPr>
              <a:t>Government’s Role</a:t>
            </a:r>
            <a:r>
              <a:rPr lang="en-US" sz="2200" dirty="0"/>
              <a:t> (13-14)</a:t>
            </a:r>
          </a:p>
          <a:p>
            <a:pPr>
              <a:lnSpc>
                <a:spcPct val="100000"/>
              </a:lnSpc>
              <a:spcBef>
                <a:spcPts val="0"/>
              </a:spcBef>
              <a:spcAft>
                <a:spcPts val="600"/>
              </a:spcAft>
              <a:buClr>
                <a:srgbClr val="C0504D"/>
              </a:buClr>
              <a:buSzPct val="100000"/>
              <a:defRPr/>
            </a:pPr>
            <a:r>
              <a:rPr lang="en-US" sz="2200" dirty="0">
                <a:hlinkClick r:id="rId8" action="ppaction://hlinksldjump"/>
              </a:rPr>
              <a:t>Policies to Reduce Emissions</a:t>
            </a:r>
            <a:r>
              <a:rPr lang="en-US" sz="2200" dirty="0"/>
              <a:t> (15-17)</a:t>
            </a:r>
          </a:p>
          <a:p>
            <a:pPr>
              <a:lnSpc>
                <a:spcPct val="100000"/>
              </a:lnSpc>
              <a:spcBef>
                <a:spcPts val="0"/>
              </a:spcBef>
              <a:spcAft>
                <a:spcPts val="600"/>
              </a:spcAft>
              <a:buClr>
                <a:srgbClr val="C0504D"/>
              </a:buClr>
              <a:buSzPct val="100000"/>
              <a:defRPr/>
            </a:pPr>
            <a:r>
              <a:rPr lang="en-US" sz="2200" dirty="0">
                <a:hlinkClick r:id="rId9" action="ppaction://hlinksldjump"/>
              </a:rPr>
              <a:t>Attitudes Toward Natural Gas</a:t>
            </a:r>
            <a:r>
              <a:rPr lang="en-US" sz="2200" dirty="0"/>
              <a:t> (18-21)</a:t>
            </a:r>
          </a:p>
          <a:p>
            <a:pPr>
              <a:lnSpc>
                <a:spcPct val="100000"/>
              </a:lnSpc>
              <a:spcBef>
                <a:spcPts val="0"/>
              </a:spcBef>
              <a:spcAft>
                <a:spcPts val="600"/>
              </a:spcAft>
              <a:buClr>
                <a:srgbClr val="C0504D"/>
              </a:buClr>
              <a:buSzPct val="100000"/>
              <a:defRPr/>
            </a:pPr>
            <a:r>
              <a:rPr lang="en-US" sz="2200" dirty="0">
                <a:hlinkClick r:id="rId10" action="ppaction://hlinksldjump"/>
              </a:rPr>
              <a:t>Vote Determinants</a:t>
            </a:r>
            <a:r>
              <a:rPr lang="en-US" sz="2200" dirty="0"/>
              <a:t> (22-27)</a:t>
            </a:r>
          </a:p>
          <a:p>
            <a:pPr>
              <a:lnSpc>
                <a:spcPct val="100000"/>
              </a:lnSpc>
              <a:spcBef>
                <a:spcPts val="0"/>
              </a:spcBef>
              <a:spcAft>
                <a:spcPts val="600"/>
              </a:spcAft>
              <a:buClr>
                <a:srgbClr val="C0504D"/>
              </a:buClr>
              <a:buSzPct val="100000"/>
              <a:defRPr/>
            </a:pPr>
            <a:r>
              <a:rPr lang="en-US" sz="2200" dirty="0">
                <a:hlinkClick r:id="rId11" action="ppaction://hlinksldjump"/>
              </a:rPr>
              <a:t>U.S. Energy Independence</a:t>
            </a:r>
            <a:r>
              <a:rPr lang="en-US" sz="2200" dirty="0"/>
              <a:t> (28-29)</a:t>
            </a:r>
          </a:p>
          <a:p>
            <a:pPr>
              <a:lnSpc>
                <a:spcPct val="100000"/>
              </a:lnSpc>
              <a:spcBef>
                <a:spcPts val="0"/>
              </a:spcBef>
              <a:spcAft>
                <a:spcPts val="600"/>
              </a:spcAft>
              <a:buClr>
                <a:srgbClr val="C0504D"/>
              </a:buClr>
              <a:buSzPct val="100000"/>
              <a:defRPr/>
            </a:pPr>
            <a:endParaRPr lang="en-US" sz="2200" dirty="0"/>
          </a:p>
          <a:p>
            <a:pPr>
              <a:lnSpc>
                <a:spcPct val="100000"/>
              </a:lnSpc>
              <a:spcBef>
                <a:spcPts val="0"/>
              </a:spcBef>
              <a:spcAft>
                <a:spcPts val="600"/>
              </a:spcAft>
              <a:buClr>
                <a:srgbClr val="C0504D"/>
              </a:buClr>
              <a:buSzPct val="100000"/>
              <a:defRPr/>
            </a:pPr>
            <a:endParaRPr lang="en-US" sz="2200" dirty="0"/>
          </a:p>
          <a:p>
            <a:pPr marL="0" indent="0">
              <a:lnSpc>
                <a:spcPct val="100000"/>
              </a:lnSpc>
              <a:spcBef>
                <a:spcPts val="0"/>
              </a:spcBef>
              <a:spcAft>
                <a:spcPts val="600"/>
              </a:spcAft>
              <a:buClr>
                <a:srgbClr val="C0504D"/>
              </a:buClr>
              <a:buSzPct val="100000"/>
              <a:buNone/>
              <a:defRPr/>
            </a:pPr>
            <a:endParaRPr lang="en-US" sz="2200" dirty="0"/>
          </a:p>
          <a:p>
            <a:pPr marL="457200" indent="-457200">
              <a:lnSpc>
                <a:spcPct val="100000"/>
              </a:lnSpc>
              <a:spcBef>
                <a:spcPts val="0"/>
              </a:spcBef>
              <a:spcAft>
                <a:spcPts val="600"/>
              </a:spcAft>
              <a:buClr>
                <a:srgbClr val="C0504D"/>
              </a:buClr>
              <a:buSzPct val="100000"/>
              <a:buFont typeface="+mj-lt"/>
              <a:buAutoNum type="arabicPeriod"/>
              <a:defRPr/>
            </a:pPr>
            <a:endParaRPr lang="en-US" sz="2200" dirty="0"/>
          </a:p>
          <a:p>
            <a:pPr marL="457200" lvl="0" indent="-457200">
              <a:lnSpc>
                <a:spcPct val="100000"/>
              </a:lnSpc>
              <a:spcBef>
                <a:spcPts val="0"/>
              </a:spcBef>
              <a:spcAft>
                <a:spcPts val="1200"/>
              </a:spcAft>
              <a:buClr>
                <a:srgbClr val="C0504D"/>
              </a:buClr>
              <a:buSzPct val="100000"/>
              <a:buFont typeface="+mj-lt"/>
              <a:buAutoNum type="arabicPeriod" startAt="4"/>
              <a:defRPr/>
            </a:pPr>
            <a:endParaRPr lang="en-US" sz="2400" dirty="0">
              <a:latin typeface="Calibri" panose="020F0502020204030204" pitchFamily="34" charset="0"/>
              <a:cs typeface="Calibri" panose="020F0502020204030204" pitchFamily="34" charset="0"/>
            </a:endParaRPr>
          </a:p>
          <a:p>
            <a:pPr marL="457200" lvl="0" indent="-457200">
              <a:lnSpc>
                <a:spcPct val="100000"/>
              </a:lnSpc>
              <a:spcBef>
                <a:spcPts val="0"/>
              </a:spcBef>
              <a:spcAft>
                <a:spcPts val="1200"/>
              </a:spcAft>
              <a:buClr>
                <a:srgbClr val="C0504D"/>
              </a:buClr>
              <a:buSzPct val="100000"/>
              <a:buFont typeface="+mj-lt"/>
              <a:buAutoNum type="arabicPeriod" startAt="2"/>
              <a:defRPr/>
            </a:pPr>
            <a:endParaRPr lang="en-US" sz="2400" dirty="0">
              <a:solidFill>
                <a:srgbClr val="333333"/>
              </a:solidFill>
            </a:endParaRPr>
          </a:p>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1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11" name="Picture 10" descr="Icon&#10;&#10;Description automatically generated">
            <a:extLst>
              <a:ext uri="{FF2B5EF4-FFF2-40B4-BE49-F238E27FC236}">
                <a16:creationId xmlns:a16="http://schemas.microsoft.com/office/drawing/2014/main" id="{B51C1326-B21A-B349-AAE0-C70AFCBE051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3335691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579B4268-1FE3-440C-A8BB-ACF7CB722CE3}"/>
              </a:ext>
            </a:extLst>
          </p:cNvPr>
          <p:cNvGraphicFramePr/>
          <p:nvPr/>
        </p:nvGraphicFramePr>
        <p:xfrm>
          <a:off x="-71958" y="1250030"/>
          <a:ext cx="8567817" cy="4880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882610" cy="438912"/>
          </a:xfrm>
        </p:spPr>
        <p:txBody>
          <a:bodyPr lIns="0" tIns="0" rIns="0" bIns="0">
            <a:noAutofit/>
          </a:bodyPr>
          <a:lstStyle/>
          <a:p>
            <a:r>
              <a:rPr lang="en-US" sz="2400" dirty="0">
                <a:solidFill>
                  <a:srgbClr val="333333"/>
                </a:solidFill>
                <a:latin typeface="Calibri" panose="020F0502020204030204"/>
              </a:rPr>
              <a:t>An even larger majority–53 percent–oppose banning use of natural gas for cooking or heating in the construction of new homes.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5">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382568" y="6309128"/>
            <a:ext cx="4378864"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support or oppose efforts to ban the use of natural gas for cooking or heating uses in the construction of new family homes in the US?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2552266" y="1324963"/>
          <a:ext cx="6036751" cy="4880109"/>
        </p:xfrm>
        <a:graphic>
          <a:graphicData uri="http://schemas.openxmlformats.org/drawingml/2006/chart">
            <c:chart xmlns:c="http://schemas.openxmlformats.org/drawingml/2006/chart" xmlns:r="http://schemas.openxmlformats.org/officeDocument/2006/relationships" r:id="rId6"/>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552266"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8B33138D-5C56-4980-A0DC-CEC87C84B991}"/>
              </a:ext>
            </a:extLst>
          </p:cNvPr>
          <p:cNvSpPr/>
          <p:nvPr/>
        </p:nvSpPr>
        <p:spPr>
          <a:xfrm>
            <a:off x="3319938" y="1627519"/>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-49</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331868" y="1627519"/>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A57CD"/>
                </a:solidFill>
                <a:latin typeface="Calibri" panose="020F0502020204030204"/>
              </a:rPr>
              <a:t>-15</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343798" y="1627519"/>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+9</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C3CC859-E50B-4AC8-96A4-00BC2519871D}"/>
              </a:ext>
            </a:extLst>
          </p:cNvPr>
          <p:cNvSpPr txBox="1"/>
          <p:nvPr/>
        </p:nvSpPr>
        <p:spPr>
          <a:xfrm>
            <a:off x="3525103" y="299427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18B29A7-6D12-49C2-8FB4-8ED12083417B}"/>
              </a:ext>
            </a:extLst>
          </p:cNvPr>
          <p:cNvSpPr txBox="1"/>
          <p:nvPr/>
        </p:nvSpPr>
        <p:spPr>
          <a:xfrm>
            <a:off x="4830142" y="465848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10</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23BF932-477C-457C-8AFA-FC2AC71C7D20}"/>
              </a:ext>
            </a:extLst>
          </p:cNvPr>
          <p:cNvSpPr txBox="1"/>
          <p:nvPr/>
        </p:nvSpPr>
        <p:spPr>
          <a:xfrm>
            <a:off x="6851439" y="437078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06FEF8E-773B-46ED-A36F-D573C700EF00}"/>
              </a:ext>
            </a:extLst>
          </p:cNvPr>
          <p:cNvSpPr txBox="1"/>
          <p:nvPr/>
        </p:nvSpPr>
        <p:spPr>
          <a:xfrm>
            <a:off x="5559172" y="394465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8E4DD69-93B9-4BC4-A917-16B42B0F38F8}"/>
              </a:ext>
            </a:extLst>
          </p:cNvPr>
          <p:cNvSpPr txBox="1"/>
          <p:nvPr/>
        </p:nvSpPr>
        <p:spPr>
          <a:xfrm>
            <a:off x="7554669" y="4639923"/>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1</a:t>
            </a:r>
            <a:r>
              <a:rPr lang="en-US" sz="1200" dirty="0">
                <a:solidFill>
                  <a:prstClr val="white"/>
                </a:solidFill>
                <a:latin typeface="Calibri" panose="020F0502020204030204"/>
              </a:rPr>
              <a:t>2</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4578B06-52C8-4E05-B75E-7AC7F485A7FD}"/>
              </a:ext>
            </a:extLst>
          </p:cNvPr>
          <p:cNvSpPr txBox="1"/>
          <p:nvPr/>
        </p:nvSpPr>
        <p:spPr>
          <a:xfrm>
            <a:off x="911829" y="392192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mn-cs"/>
              </a:rPr>
              <a:t>Strg</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1">
            <a:extLst>
              <a:ext uri="{FF2B5EF4-FFF2-40B4-BE49-F238E27FC236}">
                <a16:creationId xmlns:a16="http://schemas.microsoft.com/office/drawing/2014/main" id="{9E652D16-D767-40CB-BEE0-60B79BD7F1A0}"/>
              </a:ext>
            </a:extLst>
          </p:cNvPr>
          <p:cNvSpPr txBox="1"/>
          <p:nvPr/>
        </p:nvSpPr>
        <p:spPr>
          <a:xfrm>
            <a:off x="2767402" y="502176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0" name="TextBox 1">
            <a:extLst>
              <a:ext uri="{FF2B5EF4-FFF2-40B4-BE49-F238E27FC236}">
                <a16:creationId xmlns:a16="http://schemas.microsoft.com/office/drawing/2014/main" id="{5FB0A89E-3916-42AD-9EA7-2FE281B0FF39}"/>
              </a:ext>
            </a:extLst>
          </p:cNvPr>
          <p:cNvSpPr txBox="1"/>
          <p:nvPr/>
        </p:nvSpPr>
        <p:spPr>
          <a:xfrm>
            <a:off x="3462827" y="502176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1" name="TextBox 1">
            <a:extLst>
              <a:ext uri="{FF2B5EF4-FFF2-40B4-BE49-F238E27FC236}">
                <a16:creationId xmlns:a16="http://schemas.microsoft.com/office/drawing/2014/main" id="{B59767D0-AFA4-436B-9F7D-3D436B67C821}"/>
              </a:ext>
            </a:extLst>
          </p:cNvPr>
          <p:cNvSpPr txBox="1"/>
          <p:nvPr/>
        </p:nvSpPr>
        <p:spPr>
          <a:xfrm>
            <a:off x="6793330" y="502176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2" name="TextBox 1">
            <a:extLst>
              <a:ext uri="{FF2B5EF4-FFF2-40B4-BE49-F238E27FC236}">
                <a16:creationId xmlns:a16="http://schemas.microsoft.com/office/drawing/2014/main" id="{795BF973-8A83-4175-A920-A959011CCC19}"/>
              </a:ext>
            </a:extLst>
          </p:cNvPr>
          <p:cNvSpPr txBox="1"/>
          <p:nvPr/>
        </p:nvSpPr>
        <p:spPr>
          <a:xfrm>
            <a:off x="7495191" y="502176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3" name="TextBox 1">
            <a:extLst>
              <a:ext uri="{FF2B5EF4-FFF2-40B4-BE49-F238E27FC236}">
                <a16:creationId xmlns:a16="http://schemas.microsoft.com/office/drawing/2014/main" id="{1EE36990-C5FD-4373-8A36-55DB0CE12A8D}"/>
              </a:ext>
            </a:extLst>
          </p:cNvPr>
          <p:cNvSpPr txBox="1"/>
          <p:nvPr/>
        </p:nvSpPr>
        <p:spPr>
          <a:xfrm>
            <a:off x="4788570" y="5011127"/>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4" name="TextBox 1">
            <a:extLst>
              <a:ext uri="{FF2B5EF4-FFF2-40B4-BE49-F238E27FC236}">
                <a16:creationId xmlns:a16="http://schemas.microsoft.com/office/drawing/2014/main" id="{C49EE500-D267-4E92-95DB-828536D95596}"/>
              </a:ext>
            </a:extLst>
          </p:cNvPr>
          <p:cNvSpPr txBox="1"/>
          <p:nvPr/>
        </p:nvSpPr>
        <p:spPr>
          <a:xfrm>
            <a:off x="5483995" y="5011127"/>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5" name="TextBox 1">
            <a:extLst>
              <a:ext uri="{FF2B5EF4-FFF2-40B4-BE49-F238E27FC236}">
                <a16:creationId xmlns:a16="http://schemas.microsoft.com/office/drawing/2014/main" id="{EE08BE1A-F41B-4BB2-9D68-810A2E9FB018}"/>
              </a:ext>
            </a:extLst>
          </p:cNvPr>
          <p:cNvSpPr txBox="1"/>
          <p:nvPr/>
        </p:nvSpPr>
        <p:spPr>
          <a:xfrm>
            <a:off x="123249" y="492080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Support</a:t>
            </a:r>
          </a:p>
        </p:txBody>
      </p:sp>
      <p:sp>
        <p:nvSpPr>
          <p:cNvPr id="36" name="TextBox 1">
            <a:extLst>
              <a:ext uri="{FF2B5EF4-FFF2-40B4-BE49-F238E27FC236}">
                <a16:creationId xmlns:a16="http://schemas.microsoft.com/office/drawing/2014/main" id="{64C077CF-19F9-4038-AB20-AD2E6A76C05E}"/>
              </a:ext>
            </a:extLst>
          </p:cNvPr>
          <p:cNvSpPr txBox="1"/>
          <p:nvPr/>
        </p:nvSpPr>
        <p:spPr>
          <a:xfrm>
            <a:off x="842738" y="492080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Oppose</a:t>
            </a:r>
          </a:p>
        </p:txBody>
      </p:sp>
      <p:sp>
        <p:nvSpPr>
          <p:cNvPr id="37" name="TextBox 1">
            <a:extLst>
              <a:ext uri="{FF2B5EF4-FFF2-40B4-BE49-F238E27FC236}">
                <a16:creationId xmlns:a16="http://schemas.microsoft.com/office/drawing/2014/main" id="{4726AA4C-86E7-4900-B7EB-0A76A986F178}"/>
              </a:ext>
            </a:extLst>
          </p:cNvPr>
          <p:cNvSpPr txBox="1"/>
          <p:nvPr/>
        </p:nvSpPr>
        <p:spPr>
          <a:xfrm>
            <a:off x="1583784" y="4935330"/>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Not Sure</a:t>
            </a:r>
          </a:p>
        </p:txBody>
      </p:sp>
      <p:pic>
        <p:nvPicPr>
          <p:cNvPr id="38" name="Picture 37" descr="Icon&#10;&#10;Description automatically generated">
            <a:extLst>
              <a:ext uri="{FF2B5EF4-FFF2-40B4-BE49-F238E27FC236}">
                <a16:creationId xmlns:a16="http://schemas.microsoft.com/office/drawing/2014/main" id="{51DC6A48-8302-094D-8313-8BBBAD148A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211294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21750"/>
            <a:ext cx="8882609" cy="438912"/>
          </a:xfrm>
        </p:spPr>
        <p:txBody>
          <a:bodyPr lIns="0" tIns="0" rIns="0" bIns="0">
            <a:noAutofit/>
          </a:bodyPr>
          <a:lstStyle/>
          <a:p>
            <a:r>
              <a:rPr lang="en-US" sz="2200" dirty="0">
                <a:solidFill>
                  <a:srgbClr val="333333"/>
                </a:solidFill>
                <a:latin typeface="Calibri" panose="020F0502020204030204"/>
              </a:rPr>
              <a:t>When told banning natural gas would result in energy shortages and rising prices, </a:t>
            </a:r>
            <a:r>
              <a:rPr lang="en-US" sz="2200" b="1" dirty="0">
                <a:solidFill>
                  <a:srgbClr val="333333"/>
                </a:solidFill>
                <a:latin typeface="Calibri" panose="020F0502020204030204"/>
              </a:rPr>
              <a:t>opposition increases to 71 percent</a:t>
            </a:r>
            <a:r>
              <a:rPr lang="en-US" sz="2200" dirty="0">
                <a:solidFill>
                  <a:srgbClr val="333333"/>
                </a:solidFill>
                <a:latin typeface="Calibri" panose="020F0502020204030204"/>
              </a:rPr>
              <a:t>. </a:t>
            </a:r>
            <a:endParaRPr lang="en-US" sz="22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981640"/>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948070" y="6309376"/>
            <a:ext cx="5141843"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Would you still support banning the use of natural gas if you knew that one-third of the energy used by Americans currently comes from natural gas, and banning natural gas would result in energy shortages and rising prices?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5" name="Chart 24">
            <a:extLst>
              <a:ext uri="{FF2B5EF4-FFF2-40B4-BE49-F238E27FC236}">
                <a16:creationId xmlns:a16="http://schemas.microsoft.com/office/drawing/2014/main" id="{7F4DF720-C0B2-4AFD-867E-3B91EAFD99BF}"/>
              </a:ext>
            </a:extLst>
          </p:cNvPr>
          <p:cNvGraphicFramePr/>
          <p:nvPr/>
        </p:nvGraphicFramePr>
        <p:xfrm>
          <a:off x="4989670" y="537243"/>
          <a:ext cx="4017017"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2370496C-06DF-4754-9A82-0216FBACA1C2}"/>
              </a:ext>
            </a:extLst>
          </p:cNvPr>
          <p:cNvSpPr txBox="1"/>
          <p:nvPr/>
        </p:nvSpPr>
        <p:spPr>
          <a:xfrm>
            <a:off x="5022822" y="1126496"/>
            <a:ext cx="4017016" cy="584775"/>
          </a:xfrm>
          <a:prstGeom prst="rect">
            <a:avLst/>
          </a:prstGeom>
          <a:noFill/>
        </p:spPr>
        <p:txBody>
          <a:bodyPr wrap="square" rtlCol="0">
            <a:spAutoFit/>
          </a:bodyPr>
          <a:lstStyle/>
          <a:p>
            <a:pPr algn="ctr"/>
            <a:r>
              <a:rPr lang="en-US" sz="1600" i="1" dirty="0">
                <a:solidFill>
                  <a:schemeClr val="tx1">
                    <a:lumMod val="75000"/>
                    <a:lumOff val="25000"/>
                  </a:schemeClr>
                </a:solidFill>
              </a:rPr>
              <a:t>Of These 34% Who Initially Support Banning Natural Gas for New Family Homes: </a:t>
            </a:r>
          </a:p>
        </p:txBody>
      </p:sp>
      <p:sp>
        <p:nvSpPr>
          <p:cNvPr id="13" name="Arrow: Right 12">
            <a:extLst>
              <a:ext uri="{FF2B5EF4-FFF2-40B4-BE49-F238E27FC236}">
                <a16:creationId xmlns:a16="http://schemas.microsoft.com/office/drawing/2014/main" id="{E9DF4C67-8D76-4978-8C1A-ED3CA493D58C}"/>
              </a:ext>
            </a:extLst>
          </p:cNvPr>
          <p:cNvSpPr/>
          <p:nvPr/>
        </p:nvSpPr>
        <p:spPr>
          <a:xfrm rot="20577400">
            <a:off x="4916712" y="2373809"/>
            <a:ext cx="877307" cy="584775"/>
          </a:xfrm>
          <a:prstGeom prst="rightArrow">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0">
            <a:extLst>
              <a:ext uri="{FF2B5EF4-FFF2-40B4-BE49-F238E27FC236}">
                <a16:creationId xmlns:a16="http://schemas.microsoft.com/office/drawing/2014/main" id="{8CE24C95-254C-44D9-8899-1F7298B3C2BC}"/>
              </a:ext>
            </a:extLst>
          </p:cNvPr>
          <p:cNvGraphicFramePr>
            <a:graphicFrameLocks noGrp="1"/>
          </p:cNvGraphicFramePr>
          <p:nvPr/>
        </p:nvGraphicFramePr>
        <p:xfrm>
          <a:off x="229824" y="1267076"/>
          <a:ext cx="4576976" cy="3857333"/>
        </p:xfrm>
        <a:graphic>
          <a:graphicData uri="http://schemas.openxmlformats.org/drawingml/2006/table">
            <a:tbl>
              <a:tblPr firstRow="1" bandRow="1">
                <a:tableStyleId>{F5AB1C69-6EDB-4FF4-983F-18BD219EF322}</a:tableStyleId>
              </a:tblPr>
              <a:tblGrid>
                <a:gridCol w="3706822">
                  <a:extLst>
                    <a:ext uri="{9D8B030D-6E8A-4147-A177-3AD203B41FA5}">
                      <a16:colId xmlns:a16="http://schemas.microsoft.com/office/drawing/2014/main" val="1840283719"/>
                    </a:ext>
                  </a:extLst>
                </a:gridCol>
                <a:gridCol w="870154">
                  <a:extLst>
                    <a:ext uri="{9D8B030D-6E8A-4147-A177-3AD203B41FA5}">
                      <a16:colId xmlns:a16="http://schemas.microsoft.com/office/drawing/2014/main" val="3625535761"/>
                    </a:ext>
                  </a:extLst>
                </a:gridCol>
              </a:tblGrid>
              <a:tr h="798215">
                <a:tc gridSpan="2">
                  <a:txBody>
                    <a:bodyPr/>
                    <a:lstStyle/>
                    <a:p>
                      <a:pPr algn="ctr"/>
                      <a:r>
                        <a:rPr lang="en-US" sz="2000" b="1" dirty="0">
                          <a:solidFill>
                            <a:schemeClr val="accent6">
                              <a:lumMod val="75000"/>
                            </a:schemeClr>
                          </a:solidFill>
                          <a:latin typeface="+mn-lt"/>
                        </a:rPr>
                        <a:t>Support</a:t>
                      </a:r>
                      <a:r>
                        <a:rPr lang="en-US" sz="2000" b="1" dirty="0">
                          <a:solidFill>
                            <a:schemeClr val="bg1"/>
                          </a:solidFill>
                          <a:latin typeface="+mn-lt"/>
                        </a:rPr>
                        <a:t>-</a:t>
                      </a:r>
                      <a:r>
                        <a:rPr lang="en-US" sz="2000" b="1" dirty="0">
                          <a:solidFill>
                            <a:srgbClr val="FFC000"/>
                          </a:solidFill>
                          <a:latin typeface="+mn-lt"/>
                        </a:rPr>
                        <a:t>Oppose</a:t>
                      </a:r>
                    </a:p>
                  </a:txBody>
                  <a:tcPr anchor="ctr">
                    <a:lnR w="38100" cap="flat" cmpd="sng" algn="ctr">
                      <a:solidFill>
                        <a:schemeClr val="bg1"/>
                      </a:solidFill>
                      <a:prstDash val="solid"/>
                      <a:round/>
                      <a:headEnd type="none" w="med" len="med"/>
                      <a:tailEnd type="none" w="med" len="med"/>
                    </a:lnR>
                  </a:tcPr>
                </a:tc>
                <a:tc hMerge="1">
                  <a:txBody>
                    <a:bodyPr/>
                    <a:lstStyle/>
                    <a:p>
                      <a:pPr algn="ctr"/>
                      <a:endParaRPr lang="en-US" sz="1100" b="1" dirty="0">
                        <a:solidFill>
                          <a:schemeClr val="bg1"/>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1517421">
                <a:tc rowSpan="2">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r>
                        <a:rPr lang="en-US" sz="2000" b="0" i="0" dirty="0">
                          <a:latin typeface="+mn-lt"/>
                          <a:cs typeface="Calibri" panose="020F0502020204030204" pitchFamily="34" charset="0"/>
                        </a:rPr>
                        <a:t>And, do you support or oppose efforts to ban the use of natural gas for cooking or heating uses in the construction of new family homes in the US?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6">
                              <a:lumMod val="75000"/>
                            </a:schemeClr>
                          </a:solidFill>
                          <a:effectLst/>
                          <a:uLnTx/>
                          <a:uFillTx/>
                          <a:latin typeface="+mn-lt"/>
                          <a:ea typeface="+mn-ea"/>
                          <a:cs typeface="+mn-cs"/>
                        </a:rPr>
                        <a:t>34%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92409027"/>
                  </a:ext>
                </a:extLst>
              </a:tr>
              <a:tr h="1541697">
                <a:tc vMerge="1">
                  <a:txBody>
                    <a:bodyPr/>
                    <a:lstStyle/>
                    <a:p>
                      <a:pPr algn="r">
                        <a:lnSpc>
                          <a:spcPct val="85000"/>
                        </a:lnSpc>
                      </a:pPr>
                      <a:r>
                        <a:rPr lang="en-US" sz="900" dirty="0">
                          <a:latin typeface="+mn-lt"/>
                        </a:rPr>
                        <a:t>Holding foreign countries, including China, responsible for their emission reduction pledges so that they are comparable to the United States' efforts.</a:t>
                      </a:r>
                    </a:p>
                  </a:txBody>
                  <a:tcPr anchor="ctr">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2AC44"/>
                          </a:solidFill>
                          <a:effectLst/>
                          <a:uLnTx/>
                          <a:uFillTx/>
                          <a:latin typeface="+mn-lt"/>
                          <a:ea typeface="+mn-ea"/>
                          <a:cs typeface="+mn-cs"/>
                        </a:rPr>
                        <a:t>53%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1401486"/>
                  </a:ext>
                </a:extLst>
              </a:tr>
            </a:tbl>
          </a:graphicData>
        </a:graphic>
      </p:graphicFrame>
      <p:sp>
        <p:nvSpPr>
          <p:cNvPr id="22" name="TextBox 21">
            <a:extLst>
              <a:ext uri="{FF2B5EF4-FFF2-40B4-BE49-F238E27FC236}">
                <a16:creationId xmlns:a16="http://schemas.microsoft.com/office/drawing/2014/main" id="{8EE85F9D-7407-4244-B0F3-A1A92EF86C3A}"/>
              </a:ext>
            </a:extLst>
          </p:cNvPr>
          <p:cNvSpPr txBox="1"/>
          <p:nvPr/>
        </p:nvSpPr>
        <p:spPr>
          <a:xfrm>
            <a:off x="5544687" y="1711271"/>
            <a:ext cx="3124296" cy="830997"/>
          </a:xfrm>
          <a:prstGeom prst="rect">
            <a:avLst/>
          </a:prstGeom>
          <a:noFill/>
        </p:spPr>
        <p:txBody>
          <a:bodyPr wrap="square" rtlCol="0">
            <a:spAutoFit/>
          </a:bodyPr>
          <a:lstStyle/>
          <a:p>
            <a:pPr algn="ctr"/>
            <a:r>
              <a:rPr lang="en-US" sz="1200" i="1" dirty="0">
                <a:solidFill>
                  <a:schemeClr val="tx1">
                    <a:lumMod val="75000"/>
                    <a:lumOff val="25000"/>
                  </a:schemeClr>
                </a:solidFill>
              </a:rPr>
              <a:t>Would you sill support banning the use of natural gas if you knew that one-third of the energy used by Americans currently comes from natural gas…</a:t>
            </a:r>
          </a:p>
        </p:txBody>
      </p:sp>
      <p:sp>
        <p:nvSpPr>
          <p:cNvPr id="3" name="Frame 2">
            <a:extLst>
              <a:ext uri="{FF2B5EF4-FFF2-40B4-BE49-F238E27FC236}">
                <a16:creationId xmlns:a16="http://schemas.microsoft.com/office/drawing/2014/main" id="{DAF55D50-2E04-4937-ABA1-9FC6253137A4}"/>
              </a:ext>
            </a:extLst>
          </p:cNvPr>
          <p:cNvSpPr/>
          <p:nvPr/>
        </p:nvSpPr>
        <p:spPr>
          <a:xfrm>
            <a:off x="7292933" y="2523327"/>
            <a:ext cx="785446" cy="550984"/>
          </a:xfrm>
          <a:prstGeom prst="frame">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0BAF35C9-334F-FD44-B976-518EF27C3C4E}"/>
              </a:ext>
            </a:extLst>
          </p:cNvPr>
          <p:cNvSpPr/>
          <p:nvPr/>
        </p:nvSpPr>
        <p:spPr>
          <a:xfrm>
            <a:off x="4712178" y="5057851"/>
            <a:ext cx="4522533" cy="1200329"/>
          </a:xfrm>
          <a:prstGeom prst="rect">
            <a:avLst/>
          </a:prstGeom>
        </p:spPr>
        <p:txBody>
          <a:bodyPr wrap="square">
            <a:spAutoFit/>
          </a:bodyPr>
          <a:lstStyle/>
          <a:p>
            <a:pPr algn="ctr"/>
            <a:r>
              <a:rPr lang="en-US" dirty="0">
                <a:solidFill>
                  <a:schemeClr val="tx1">
                    <a:lumMod val="75000"/>
                    <a:lumOff val="25000"/>
                  </a:schemeClr>
                </a:solidFill>
              </a:rPr>
              <a:t>These reversals account for 18 percent of respondents. Making it a total </a:t>
            </a:r>
            <a:r>
              <a:rPr lang="en-US" b="1" dirty="0">
                <a:solidFill>
                  <a:schemeClr val="tx1">
                    <a:lumMod val="75000"/>
                    <a:lumOff val="25000"/>
                  </a:schemeClr>
                </a:solidFill>
              </a:rPr>
              <a:t>71 percent </a:t>
            </a:r>
            <a:r>
              <a:rPr lang="en-US" dirty="0">
                <a:solidFill>
                  <a:schemeClr val="tx1">
                    <a:lumMod val="75000"/>
                    <a:lumOff val="25000"/>
                  </a:schemeClr>
                </a:solidFill>
              </a:rPr>
              <a:t>of Americans </a:t>
            </a:r>
            <a:r>
              <a:rPr lang="en-US" b="1" dirty="0">
                <a:solidFill>
                  <a:schemeClr val="tx1">
                    <a:lumMod val="75000"/>
                    <a:lumOff val="25000"/>
                  </a:schemeClr>
                </a:solidFill>
              </a:rPr>
              <a:t>oppose</a:t>
            </a:r>
            <a:r>
              <a:rPr lang="en-US" dirty="0">
                <a:solidFill>
                  <a:schemeClr val="tx1">
                    <a:lumMod val="75000"/>
                    <a:lumOff val="25000"/>
                  </a:schemeClr>
                </a:solidFill>
              </a:rPr>
              <a:t> banning natural gas for cooking and in new home construction.</a:t>
            </a:r>
          </a:p>
        </p:txBody>
      </p:sp>
      <p:pic>
        <p:nvPicPr>
          <p:cNvPr id="18" name="Picture 17" descr="Icon&#10;&#10;Description automatically generated">
            <a:extLst>
              <a:ext uri="{FF2B5EF4-FFF2-40B4-BE49-F238E27FC236}">
                <a16:creationId xmlns:a16="http://schemas.microsoft.com/office/drawing/2014/main" id="{8F4A16F7-FF71-EF48-B940-49E1BD4FE4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869487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96676"/>
            <a:ext cx="8591238" cy="438912"/>
          </a:xfrm>
        </p:spPr>
        <p:txBody>
          <a:bodyPr lIns="0" tIns="0" rIns="0" bIns="0">
            <a:noAutofit/>
          </a:bodyPr>
          <a:lstStyle/>
          <a:p>
            <a:r>
              <a:rPr lang="en-US" sz="2400" dirty="0">
                <a:solidFill>
                  <a:srgbClr val="333333"/>
                </a:solidFill>
                <a:latin typeface="Calibri" panose="020F0502020204030204"/>
              </a:rPr>
              <a:t>When voters are asked to choose between a candidate who supports financial incentives for businesses to adopt clean energy practices, and one who supports government mandates…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912" y="6425094"/>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145583"/>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D79977-6A26-4828-B5DA-7CA8230D7E75}"/>
              </a:ext>
            </a:extLst>
          </p:cNvPr>
          <p:cNvSpPr txBox="1"/>
          <p:nvPr/>
        </p:nvSpPr>
        <p:spPr>
          <a:xfrm>
            <a:off x="262403" y="1616765"/>
            <a:ext cx="8619194" cy="2677656"/>
          </a:xfrm>
          <a:prstGeom prst="rect">
            <a:avLst/>
          </a:prstGeom>
          <a:noFill/>
        </p:spPr>
        <p:txBody>
          <a:bodyPr wrap="square" rtlCol="0">
            <a:spAutoFit/>
          </a:bodyPr>
          <a:lstStyle/>
          <a:p>
            <a:pPr algn="ctr"/>
            <a:r>
              <a:rPr lang="en-US" sz="24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24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provide financial incentives </a:t>
            </a:r>
            <a:r>
              <a:rPr lang="en-US" sz="24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for US businesses to promote the use of clean energy and address climate change</a:t>
            </a:r>
          </a:p>
          <a:p>
            <a:pPr algn="ctr"/>
            <a:r>
              <a:rPr lang="en-US" sz="24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...or…</a:t>
            </a:r>
          </a:p>
          <a:p>
            <a:pPr algn="ctr"/>
            <a:r>
              <a:rPr lang="en-US" sz="24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24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mandate </a:t>
            </a:r>
            <a:r>
              <a:rPr lang="en-US" sz="24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that US businesses address the issue of climate change because private companies won't do it on their own?</a:t>
            </a:r>
            <a:endParaRPr lang="en-US" sz="2400" i="1" dirty="0">
              <a:solidFill>
                <a:schemeClr val="bg2">
                  <a:lumMod val="25000"/>
                </a:schemeClr>
              </a:solidFill>
            </a:endParaRPr>
          </a:p>
        </p:txBody>
      </p:sp>
      <p:pic>
        <p:nvPicPr>
          <p:cNvPr id="12" name="Picture 11" descr="Icon&#10;&#10;Description automatically generated">
            <a:extLst>
              <a:ext uri="{FF2B5EF4-FFF2-40B4-BE49-F238E27FC236}">
                <a16:creationId xmlns:a16="http://schemas.microsoft.com/office/drawing/2014/main" id="{E7DBF760-1916-B845-8828-FCDD55E70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3065332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085955" cy="438912"/>
          </a:xfrm>
        </p:spPr>
        <p:txBody>
          <a:bodyPr lIns="0" tIns="0" rIns="0" bIns="0">
            <a:noAutofit/>
          </a:bodyPr>
          <a:lstStyle/>
          <a:p>
            <a:r>
              <a:rPr lang="en-US" sz="2400" dirty="0">
                <a:solidFill>
                  <a:srgbClr val="333333"/>
                </a:solidFill>
                <a:latin typeface="Calibri" panose="020F0502020204030204"/>
              </a:rPr>
              <a:t>The “incentives” candidate easily wins with significant support across party lines.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179698" y="6481405"/>
            <a:ext cx="4784604" cy="253916"/>
          </a:xfrm>
          <a:prstGeom prst="rect">
            <a:avLst/>
          </a:prstGeom>
        </p:spPr>
        <p:txBody>
          <a:bodyPr wrap="square">
            <a:spAutoFit/>
          </a:bodyPr>
          <a:lstStyle/>
          <a:p>
            <a:pPr algn="ctr"/>
            <a:r>
              <a:rPr lang="en-US" sz="105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Generally speaking, would you be more likely to vote for…</a:t>
            </a:r>
            <a:endParaRPr lang="en-US" sz="1050" i="1" dirty="0">
              <a:solidFill>
                <a:schemeClr val="bg2">
                  <a:lumMod val="25000"/>
                </a:schemeClr>
              </a:solidFill>
            </a:endParaRP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2526270" y="1722532"/>
          <a:ext cx="6062747" cy="4880109"/>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552266" y="2597426"/>
            <a:ext cx="0" cy="3572760"/>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8B33138D-5C56-4980-A0DC-CEC87C84B991}"/>
              </a:ext>
            </a:extLst>
          </p:cNvPr>
          <p:cNvSpPr/>
          <p:nvPr/>
        </p:nvSpPr>
        <p:spPr>
          <a:xfrm>
            <a:off x="3399450" y="279560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a:t>
            </a:r>
            <a:r>
              <a:rPr lang="en-US" dirty="0">
                <a:solidFill>
                  <a:srgbClr val="C0504D"/>
                </a:solidFill>
                <a:latin typeface="Calibri" panose="020F0502020204030204"/>
              </a:rPr>
              <a:t>36</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411380" y="2795603"/>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rPr>
              <a:t>+</a:t>
            </a:r>
            <a:r>
              <a:rPr lang="en-US" dirty="0">
                <a:solidFill>
                  <a:srgbClr val="9A57CD"/>
                </a:solidFill>
                <a:latin typeface="Calibri" panose="020F0502020204030204"/>
              </a:rPr>
              <a:t>20</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383554" y="2795603"/>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-6</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F0B4E81-7E6A-4285-81FA-673C7DB1D562}"/>
              </a:ext>
            </a:extLst>
          </p:cNvPr>
          <p:cNvSpPr txBox="1"/>
          <p:nvPr/>
        </p:nvSpPr>
        <p:spPr>
          <a:xfrm>
            <a:off x="195146" y="1003658"/>
            <a:ext cx="8619194" cy="1323439"/>
          </a:xfrm>
          <a:prstGeom prst="rect">
            <a:avLst/>
          </a:prstGeom>
          <a:noFill/>
        </p:spPr>
        <p:txBody>
          <a:bodyPr wrap="square" rtlCol="0">
            <a:spAutoFit/>
          </a:bodyPr>
          <a:lstStyle/>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16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provide financial incentives </a:t>
            </a: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for US businesses to promote the use of clean energy and address climate change</a:t>
            </a:r>
          </a:p>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...or…</a:t>
            </a:r>
          </a:p>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16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mandate </a:t>
            </a: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that US businesses address the issue of climate change because private companies won't do it on their own</a:t>
            </a:r>
          </a:p>
        </p:txBody>
      </p:sp>
      <p:graphicFrame>
        <p:nvGraphicFramePr>
          <p:cNvPr id="20" name="Chart 19">
            <a:extLst>
              <a:ext uri="{FF2B5EF4-FFF2-40B4-BE49-F238E27FC236}">
                <a16:creationId xmlns:a16="http://schemas.microsoft.com/office/drawing/2014/main" id="{F0B749FA-D420-4B1B-9DD4-ADC12BB8CC1E}"/>
              </a:ext>
            </a:extLst>
          </p:cNvPr>
          <p:cNvGraphicFramePr/>
          <p:nvPr/>
        </p:nvGraphicFramePr>
        <p:xfrm>
          <a:off x="3898" y="1701611"/>
          <a:ext cx="2562307" cy="4880109"/>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FEEEFFCF-BAC7-481F-9D30-F79EF970218F}"/>
              </a:ext>
            </a:extLst>
          </p:cNvPr>
          <p:cNvSpPr txBox="1"/>
          <p:nvPr/>
        </p:nvSpPr>
        <p:spPr>
          <a:xfrm>
            <a:off x="-97387" y="5427349"/>
            <a:ext cx="1398322" cy="276999"/>
          </a:xfrm>
          <a:prstGeom prst="rect">
            <a:avLst/>
          </a:prstGeom>
          <a:noFill/>
        </p:spPr>
        <p:txBody>
          <a:bodyPr wrap="square" rtlCol="0">
            <a:spAutoFit/>
          </a:bodyPr>
          <a:lstStyle/>
          <a:p>
            <a:pPr algn="ctr"/>
            <a:r>
              <a:rPr lang="en-US" sz="1200" b="1" dirty="0">
                <a:solidFill>
                  <a:schemeClr val="bg1"/>
                </a:solidFill>
              </a:rPr>
              <a:t>Incentives </a:t>
            </a:r>
          </a:p>
        </p:txBody>
      </p:sp>
      <p:sp>
        <p:nvSpPr>
          <p:cNvPr id="22" name="TextBox 21">
            <a:extLst>
              <a:ext uri="{FF2B5EF4-FFF2-40B4-BE49-F238E27FC236}">
                <a16:creationId xmlns:a16="http://schemas.microsoft.com/office/drawing/2014/main" id="{C63E80ED-7ACE-4E88-B517-7C6C090AA88D}"/>
              </a:ext>
            </a:extLst>
          </p:cNvPr>
          <p:cNvSpPr txBox="1"/>
          <p:nvPr/>
        </p:nvSpPr>
        <p:spPr>
          <a:xfrm>
            <a:off x="572248" y="5430492"/>
            <a:ext cx="1398322" cy="276999"/>
          </a:xfrm>
          <a:prstGeom prst="rect">
            <a:avLst/>
          </a:prstGeom>
          <a:noFill/>
        </p:spPr>
        <p:txBody>
          <a:bodyPr wrap="square" rtlCol="0">
            <a:spAutoFit/>
          </a:bodyPr>
          <a:lstStyle/>
          <a:p>
            <a:pPr algn="ctr"/>
            <a:r>
              <a:rPr lang="en-US" sz="1200" b="1" dirty="0">
                <a:solidFill>
                  <a:schemeClr val="bg1"/>
                </a:solidFill>
              </a:rPr>
              <a:t>Mandate </a:t>
            </a:r>
          </a:p>
        </p:txBody>
      </p:sp>
      <p:sp>
        <p:nvSpPr>
          <p:cNvPr id="23" name="TextBox 22">
            <a:extLst>
              <a:ext uri="{FF2B5EF4-FFF2-40B4-BE49-F238E27FC236}">
                <a16:creationId xmlns:a16="http://schemas.microsoft.com/office/drawing/2014/main" id="{D8919240-1E72-45DC-A802-D5AF74815A81}"/>
              </a:ext>
            </a:extLst>
          </p:cNvPr>
          <p:cNvSpPr txBox="1"/>
          <p:nvPr/>
        </p:nvSpPr>
        <p:spPr>
          <a:xfrm>
            <a:off x="1257136" y="5427348"/>
            <a:ext cx="1398322" cy="276999"/>
          </a:xfrm>
          <a:prstGeom prst="rect">
            <a:avLst/>
          </a:prstGeom>
          <a:noFill/>
        </p:spPr>
        <p:txBody>
          <a:bodyPr wrap="square" rtlCol="0">
            <a:spAutoFit/>
          </a:bodyPr>
          <a:lstStyle/>
          <a:p>
            <a:pPr algn="ctr"/>
            <a:r>
              <a:rPr lang="en-US" sz="1200" b="1" dirty="0">
                <a:solidFill>
                  <a:schemeClr val="bg1"/>
                </a:solidFill>
              </a:rPr>
              <a:t>Not Sure</a:t>
            </a:r>
          </a:p>
        </p:txBody>
      </p:sp>
      <p:sp>
        <p:nvSpPr>
          <p:cNvPr id="28" name="TextBox 27">
            <a:extLst>
              <a:ext uri="{FF2B5EF4-FFF2-40B4-BE49-F238E27FC236}">
                <a16:creationId xmlns:a16="http://schemas.microsoft.com/office/drawing/2014/main" id="{4D570813-31A1-4509-95B7-4B527C5A9480}"/>
              </a:ext>
            </a:extLst>
          </p:cNvPr>
          <p:cNvSpPr txBox="1"/>
          <p:nvPr/>
        </p:nvSpPr>
        <p:spPr>
          <a:xfrm>
            <a:off x="2473501" y="5435257"/>
            <a:ext cx="1398322" cy="276999"/>
          </a:xfrm>
          <a:prstGeom prst="rect">
            <a:avLst/>
          </a:prstGeom>
          <a:noFill/>
        </p:spPr>
        <p:txBody>
          <a:bodyPr wrap="square" rtlCol="0">
            <a:spAutoFit/>
          </a:bodyPr>
          <a:lstStyle/>
          <a:p>
            <a:pPr algn="ctr"/>
            <a:r>
              <a:rPr lang="en-US" sz="1200" b="1" dirty="0">
                <a:solidFill>
                  <a:schemeClr val="bg1"/>
                </a:solidFill>
              </a:rPr>
              <a:t>Incentives </a:t>
            </a:r>
          </a:p>
        </p:txBody>
      </p:sp>
      <p:sp>
        <p:nvSpPr>
          <p:cNvPr id="29" name="TextBox 28">
            <a:extLst>
              <a:ext uri="{FF2B5EF4-FFF2-40B4-BE49-F238E27FC236}">
                <a16:creationId xmlns:a16="http://schemas.microsoft.com/office/drawing/2014/main" id="{FD9554B2-D6E3-46DC-A2D0-630864DA0F29}"/>
              </a:ext>
            </a:extLst>
          </p:cNvPr>
          <p:cNvSpPr txBox="1"/>
          <p:nvPr/>
        </p:nvSpPr>
        <p:spPr>
          <a:xfrm>
            <a:off x="3191264" y="5438400"/>
            <a:ext cx="1398322" cy="276999"/>
          </a:xfrm>
          <a:prstGeom prst="rect">
            <a:avLst/>
          </a:prstGeom>
          <a:noFill/>
        </p:spPr>
        <p:txBody>
          <a:bodyPr wrap="square" rtlCol="0">
            <a:spAutoFit/>
          </a:bodyPr>
          <a:lstStyle/>
          <a:p>
            <a:pPr algn="ctr"/>
            <a:r>
              <a:rPr lang="en-US" sz="1200" b="1" dirty="0">
                <a:solidFill>
                  <a:schemeClr val="bg1"/>
                </a:solidFill>
              </a:rPr>
              <a:t>Mandate </a:t>
            </a:r>
          </a:p>
        </p:txBody>
      </p:sp>
      <p:sp>
        <p:nvSpPr>
          <p:cNvPr id="31" name="TextBox 30">
            <a:extLst>
              <a:ext uri="{FF2B5EF4-FFF2-40B4-BE49-F238E27FC236}">
                <a16:creationId xmlns:a16="http://schemas.microsoft.com/office/drawing/2014/main" id="{C2B54715-850E-41FD-8E4C-09AF52EE7F64}"/>
              </a:ext>
            </a:extLst>
          </p:cNvPr>
          <p:cNvSpPr txBox="1"/>
          <p:nvPr/>
        </p:nvSpPr>
        <p:spPr>
          <a:xfrm>
            <a:off x="4492844" y="5432114"/>
            <a:ext cx="1398322" cy="276999"/>
          </a:xfrm>
          <a:prstGeom prst="rect">
            <a:avLst/>
          </a:prstGeom>
          <a:noFill/>
        </p:spPr>
        <p:txBody>
          <a:bodyPr wrap="square" rtlCol="0">
            <a:spAutoFit/>
          </a:bodyPr>
          <a:lstStyle/>
          <a:p>
            <a:pPr algn="ctr"/>
            <a:r>
              <a:rPr lang="en-US" sz="1200" b="1" dirty="0">
                <a:solidFill>
                  <a:schemeClr val="bg1"/>
                </a:solidFill>
              </a:rPr>
              <a:t>Incentives </a:t>
            </a:r>
          </a:p>
        </p:txBody>
      </p:sp>
      <p:sp>
        <p:nvSpPr>
          <p:cNvPr id="32" name="TextBox 31">
            <a:extLst>
              <a:ext uri="{FF2B5EF4-FFF2-40B4-BE49-F238E27FC236}">
                <a16:creationId xmlns:a16="http://schemas.microsoft.com/office/drawing/2014/main" id="{6ABDC4AB-2EBB-4914-AD94-8BB1E38D33EE}"/>
              </a:ext>
            </a:extLst>
          </p:cNvPr>
          <p:cNvSpPr txBox="1"/>
          <p:nvPr/>
        </p:nvSpPr>
        <p:spPr>
          <a:xfrm>
            <a:off x="5210607" y="5435257"/>
            <a:ext cx="1398322" cy="276999"/>
          </a:xfrm>
          <a:prstGeom prst="rect">
            <a:avLst/>
          </a:prstGeom>
          <a:noFill/>
        </p:spPr>
        <p:txBody>
          <a:bodyPr wrap="square" rtlCol="0">
            <a:spAutoFit/>
          </a:bodyPr>
          <a:lstStyle/>
          <a:p>
            <a:pPr algn="ctr"/>
            <a:r>
              <a:rPr lang="en-US" sz="1200" b="1" dirty="0">
                <a:solidFill>
                  <a:schemeClr val="bg1"/>
                </a:solidFill>
              </a:rPr>
              <a:t>Mandate </a:t>
            </a:r>
          </a:p>
        </p:txBody>
      </p:sp>
      <p:sp>
        <p:nvSpPr>
          <p:cNvPr id="33" name="TextBox 32">
            <a:extLst>
              <a:ext uri="{FF2B5EF4-FFF2-40B4-BE49-F238E27FC236}">
                <a16:creationId xmlns:a16="http://schemas.microsoft.com/office/drawing/2014/main" id="{D3BDEFE6-3468-4916-AEBE-930FE496D068}"/>
              </a:ext>
            </a:extLst>
          </p:cNvPr>
          <p:cNvSpPr txBox="1"/>
          <p:nvPr/>
        </p:nvSpPr>
        <p:spPr>
          <a:xfrm>
            <a:off x="6522992" y="5424205"/>
            <a:ext cx="1398322" cy="276999"/>
          </a:xfrm>
          <a:prstGeom prst="rect">
            <a:avLst/>
          </a:prstGeom>
          <a:noFill/>
        </p:spPr>
        <p:txBody>
          <a:bodyPr wrap="square" rtlCol="0">
            <a:spAutoFit/>
          </a:bodyPr>
          <a:lstStyle/>
          <a:p>
            <a:pPr algn="ctr"/>
            <a:r>
              <a:rPr lang="en-US" sz="1200" b="1" dirty="0">
                <a:solidFill>
                  <a:schemeClr val="bg1"/>
                </a:solidFill>
              </a:rPr>
              <a:t>Incentives </a:t>
            </a:r>
          </a:p>
        </p:txBody>
      </p:sp>
      <p:sp>
        <p:nvSpPr>
          <p:cNvPr id="34" name="TextBox 33">
            <a:extLst>
              <a:ext uri="{FF2B5EF4-FFF2-40B4-BE49-F238E27FC236}">
                <a16:creationId xmlns:a16="http://schemas.microsoft.com/office/drawing/2014/main" id="{C5BC75A6-F2F2-41D0-B294-BA1175447B38}"/>
              </a:ext>
            </a:extLst>
          </p:cNvPr>
          <p:cNvSpPr txBox="1"/>
          <p:nvPr/>
        </p:nvSpPr>
        <p:spPr>
          <a:xfrm>
            <a:off x="7216691" y="5427348"/>
            <a:ext cx="1398322" cy="276999"/>
          </a:xfrm>
          <a:prstGeom prst="rect">
            <a:avLst/>
          </a:prstGeom>
          <a:noFill/>
        </p:spPr>
        <p:txBody>
          <a:bodyPr wrap="square" rtlCol="0">
            <a:spAutoFit/>
          </a:bodyPr>
          <a:lstStyle/>
          <a:p>
            <a:pPr algn="ctr"/>
            <a:r>
              <a:rPr lang="en-US" sz="1200" b="1" dirty="0">
                <a:solidFill>
                  <a:schemeClr val="bg1"/>
                </a:solidFill>
              </a:rPr>
              <a:t>Mandate </a:t>
            </a:r>
          </a:p>
        </p:txBody>
      </p:sp>
      <p:pic>
        <p:nvPicPr>
          <p:cNvPr id="26" name="Picture 25" descr="Icon&#10;&#10;Description automatically generated">
            <a:extLst>
              <a:ext uri="{FF2B5EF4-FFF2-40B4-BE49-F238E27FC236}">
                <a16:creationId xmlns:a16="http://schemas.microsoft.com/office/drawing/2014/main" id="{B14544E0-D170-E542-804F-B2A23EC8F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16265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867620" cy="438912"/>
          </a:xfrm>
        </p:spPr>
        <p:txBody>
          <a:bodyPr lIns="0" tIns="0" rIns="0" bIns="0">
            <a:noAutofit/>
          </a:bodyPr>
          <a:lstStyle/>
          <a:p>
            <a:r>
              <a:rPr lang="en-US" sz="2400" dirty="0">
                <a:solidFill>
                  <a:srgbClr val="333333"/>
                </a:solidFill>
                <a:latin typeface="Calibri" panose="020F0502020204030204"/>
              </a:rPr>
              <a:t>The “incentives” candidate also leads among key 2022 constituencies.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179698" y="6481405"/>
            <a:ext cx="4784604" cy="253916"/>
          </a:xfrm>
          <a:prstGeom prst="rect">
            <a:avLst/>
          </a:prstGeom>
        </p:spPr>
        <p:txBody>
          <a:bodyPr wrap="square">
            <a:spAutoFit/>
          </a:bodyPr>
          <a:lstStyle/>
          <a:p>
            <a:pPr algn="ctr"/>
            <a:r>
              <a:rPr lang="en-US" sz="105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Generally speaking, would you be more likely to vote for…</a:t>
            </a:r>
            <a:endParaRPr lang="en-US" sz="1050" i="1" dirty="0">
              <a:solidFill>
                <a:schemeClr val="bg2">
                  <a:lumMod val="25000"/>
                </a:schemeClr>
              </a:solidFill>
            </a:endParaRP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554984" y="1722532"/>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6469ABDD-D8A3-4A39-8CA3-F0B770492714}"/>
              </a:ext>
            </a:extLst>
          </p:cNvPr>
          <p:cNvSpPr/>
          <p:nvPr/>
        </p:nvSpPr>
        <p:spPr>
          <a:xfrm>
            <a:off x="1402168" y="28334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+17</a:t>
            </a:r>
          </a:p>
        </p:txBody>
      </p:sp>
      <p:sp>
        <p:nvSpPr>
          <p:cNvPr id="17" name="Rectangle 16">
            <a:extLst>
              <a:ext uri="{FF2B5EF4-FFF2-40B4-BE49-F238E27FC236}">
                <a16:creationId xmlns:a16="http://schemas.microsoft.com/office/drawing/2014/main" id="{8B33138D-5C56-4980-A0DC-CEC87C84B991}"/>
              </a:ext>
            </a:extLst>
          </p:cNvPr>
          <p:cNvSpPr/>
          <p:nvPr/>
        </p:nvSpPr>
        <p:spPr>
          <a:xfrm>
            <a:off x="3399450" y="28334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11</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411380" y="28334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16</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423310" y="283346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18</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DF0B4E81-7E6A-4285-81FA-673C7DB1D562}"/>
              </a:ext>
            </a:extLst>
          </p:cNvPr>
          <p:cNvSpPr txBox="1"/>
          <p:nvPr/>
        </p:nvSpPr>
        <p:spPr>
          <a:xfrm>
            <a:off x="195146" y="1003658"/>
            <a:ext cx="8619194" cy="1323439"/>
          </a:xfrm>
          <a:prstGeom prst="rect">
            <a:avLst/>
          </a:prstGeom>
          <a:noFill/>
        </p:spPr>
        <p:txBody>
          <a:bodyPr wrap="square" rtlCol="0">
            <a:spAutoFit/>
          </a:bodyPr>
          <a:lstStyle/>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16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provide financial incentives</a:t>
            </a:r>
            <a:r>
              <a:rPr lang="en-US" sz="1600" b="1"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for US businesses to promote the use of clean energy and address climate change</a:t>
            </a:r>
          </a:p>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...or…</a:t>
            </a:r>
          </a:p>
          <a:p>
            <a:pPr algn="ct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 candidate for Congress who believes that the federal government </a:t>
            </a:r>
            <a:r>
              <a:rPr lang="en-US" sz="1600" b="1" i="1" dirty="0">
                <a:solidFill>
                  <a:schemeClr val="bg2">
                    <a:lumMod val="25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should mandate </a:t>
            </a:r>
            <a:r>
              <a:rPr lang="en-US" sz="1600" i="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that US businesses address the issue of climate change because private companies won't do it on their own?</a:t>
            </a:r>
            <a:endParaRPr lang="en-US" sz="1600" i="1" dirty="0">
              <a:solidFill>
                <a:schemeClr val="bg2">
                  <a:lumMod val="25000"/>
                </a:schemeClr>
              </a:solidFill>
            </a:endParaRPr>
          </a:p>
        </p:txBody>
      </p:sp>
      <p:sp>
        <p:nvSpPr>
          <p:cNvPr id="3" name="Rectangle 2">
            <a:extLst>
              <a:ext uri="{FF2B5EF4-FFF2-40B4-BE49-F238E27FC236}">
                <a16:creationId xmlns:a16="http://schemas.microsoft.com/office/drawing/2014/main" id="{062FA1DF-9C0E-0E42-80FD-FEE6AC20C135}"/>
              </a:ext>
            </a:extLst>
          </p:cNvPr>
          <p:cNvSpPr/>
          <p:nvPr/>
        </p:nvSpPr>
        <p:spPr>
          <a:xfrm>
            <a:off x="669005" y="5408226"/>
            <a:ext cx="1079424" cy="276999"/>
          </a:xfrm>
          <a:prstGeom prst="rect">
            <a:avLst/>
          </a:prstGeom>
        </p:spPr>
        <p:txBody>
          <a:bodyPr wrap="square">
            <a:spAutoFit/>
          </a:bodyPr>
          <a:lstStyle/>
          <a:p>
            <a:pPr algn="ctr"/>
            <a:r>
              <a:rPr lang="en-US" sz="1200" b="1" dirty="0">
                <a:solidFill>
                  <a:schemeClr val="bg1"/>
                </a:solidFill>
              </a:rPr>
              <a:t>Incentives </a:t>
            </a:r>
          </a:p>
        </p:txBody>
      </p:sp>
      <p:sp>
        <p:nvSpPr>
          <p:cNvPr id="5" name="Rectangle 4">
            <a:extLst>
              <a:ext uri="{FF2B5EF4-FFF2-40B4-BE49-F238E27FC236}">
                <a16:creationId xmlns:a16="http://schemas.microsoft.com/office/drawing/2014/main" id="{1122E480-2F30-D540-A51C-B6280986AC00}"/>
              </a:ext>
            </a:extLst>
          </p:cNvPr>
          <p:cNvSpPr/>
          <p:nvPr/>
        </p:nvSpPr>
        <p:spPr>
          <a:xfrm>
            <a:off x="2797629" y="5408226"/>
            <a:ext cx="868881" cy="276999"/>
          </a:xfrm>
          <a:prstGeom prst="rect">
            <a:avLst/>
          </a:prstGeom>
        </p:spPr>
        <p:txBody>
          <a:bodyPr wrap="square">
            <a:spAutoFit/>
          </a:bodyPr>
          <a:lstStyle/>
          <a:p>
            <a:r>
              <a:rPr lang="en-US" sz="1200" b="1" dirty="0">
                <a:solidFill>
                  <a:schemeClr val="bg1"/>
                </a:solidFill>
              </a:rPr>
              <a:t>Incentives</a:t>
            </a:r>
            <a:endParaRPr lang="en-US" sz="1200" dirty="0"/>
          </a:p>
        </p:txBody>
      </p:sp>
      <p:sp>
        <p:nvSpPr>
          <p:cNvPr id="6" name="Rectangle 5">
            <a:extLst>
              <a:ext uri="{FF2B5EF4-FFF2-40B4-BE49-F238E27FC236}">
                <a16:creationId xmlns:a16="http://schemas.microsoft.com/office/drawing/2014/main" id="{C359689F-D910-4942-B78F-0CDA5D54D94B}"/>
              </a:ext>
            </a:extLst>
          </p:cNvPr>
          <p:cNvSpPr/>
          <p:nvPr/>
        </p:nvSpPr>
        <p:spPr>
          <a:xfrm>
            <a:off x="4802233" y="5408226"/>
            <a:ext cx="832664" cy="276999"/>
          </a:xfrm>
          <a:prstGeom prst="rect">
            <a:avLst/>
          </a:prstGeom>
        </p:spPr>
        <p:txBody>
          <a:bodyPr wrap="none">
            <a:spAutoFit/>
          </a:bodyPr>
          <a:lstStyle/>
          <a:p>
            <a:r>
              <a:rPr lang="en-US" sz="1200" b="1" dirty="0">
                <a:solidFill>
                  <a:schemeClr val="bg1"/>
                </a:solidFill>
              </a:rPr>
              <a:t>Incentives</a:t>
            </a:r>
            <a:endParaRPr lang="en-US" sz="1200" dirty="0"/>
          </a:p>
        </p:txBody>
      </p:sp>
      <p:sp>
        <p:nvSpPr>
          <p:cNvPr id="7" name="Rectangle 6">
            <a:extLst>
              <a:ext uri="{FF2B5EF4-FFF2-40B4-BE49-F238E27FC236}">
                <a16:creationId xmlns:a16="http://schemas.microsoft.com/office/drawing/2014/main" id="{C8371371-F819-4A45-A81E-32BCE766A9AF}"/>
              </a:ext>
            </a:extLst>
          </p:cNvPr>
          <p:cNvSpPr/>
          <p:nvPr/>
        </p:nvSpPr>
        <p:spPr>
          <a:xfrm>
            <a:off x="6810839" y="5408226"/>
            <a:ext cx="832664" cy="276999"/>
          </a:xfrm>
          <a:prstGeom prst="rect">
            <a:avLst/>
          </a:prstGeom>
        </p:spPr>
        <p:txBody>
          <a:bodyPr wrap="none">
            <a:spAutoFit/>
          </a:bodyPr>
          <a:lstStyle/>
          <a:p>
            <a:r>
              <a:rPr lang="en-US" sz="1200" b="1" dirty="0">
                <a:solidFill>
                  <a:schemeClr val="bg1"/>
                </a:solidFill>
              </a:rPr>
              <a:t>Incentives</a:t>
            </a:r>
            <a:endParaRPr lang="en-US" sz="1200" dirty="0"/>
          </a:p>
        </p:txBody>
      </p:sp>
      <p:sp>
        <p:nvSpPr>
          <p:cNvPr id="12" name="Rectangle 11">
            <a:extLst>
              <a:ext uri="{FF2B5EF4-FFF2-40B4-BE49-F238E27FC236}">
                <a16:creationId xmlns:a16="http://schemas.microsoft.com/office/drawing/2014/main" id="{CADD29B8-D913-004B-8281-2BF2ED3016E7}"/>
              </a:ext>
            </a:extLst>
          </p:cNvPr>
          <p:cNvSpPr/>
          <p:nvPr/>
        </p:nvSpPr>
        <p:spPr>
          <a:xfrm>
            <a:off x="1553004" y="5408226"/>
            <a:ext cx="763286" cy="276999"/>
          </a:xfrm>
          <a:prstGeom prst="rect">
            <a:avLst/>
          </a:prstGeom>
        </p:spPr>
        <p:txBody>
          <a:bodyPr wrap="none">
            <a:spAutoFit/>
          </a:bodyPr>
          <a:lstStyle/>
          <a:p>
            <a:r>
              <a:rPr lang="en-US" sz="1200" b="1" dirty="0">
                <a:solidFill>
                  <a:schemeClr val="bg1"/>
                </a:solidFill>
              </a:rPr>
              <a:t>Mandate</a:t>
            </a:r>
            <a:endParaRPr lang="en-US" sz="1200" dirty="0"/>
          </a:p>
        </p:txBody>
      </p:sp>
      <p:sp>
        <p:nvSpPr>
          <p:cNvPr id="16" name="Rectangle 15">
            <a:extLst>
              <a:ext uri="{FF2B5EF4-FFF2-40B4-BE49-F238E27FC236}">
                <a16:creationId xmlns:a16="http://schemas.microsoft.com/office/drawing/2014/main" id="{5445EC7B-C877-7043-920A-CD8CA4F61206}"/>
              </a:ext>
            </a:extLst>
          </p:cNvPr>
          <p:cNvSpPr/>
          <p:nvPr/>
        </p:nvSpPr>
        <p:spPr>
          <a:xfrm>
            <a:off x="3556711" y="5408226"/>
            <a:ext cx="763286" cy="276999"/>
          </a:xfrm>
          <a:prstGeom prst="rect">
            <a:avLst/>
          </a:prstGeom>
        </p:spPr>
        <p:txBody>
          <a:bodyPr wrap="none">
            <a:spAutoFit/>
          </a:bodyPr>
          <a:lstStyle/>
          <a:p>
            <a:r>
              <a:rPr lang="en-US" sz="1200" b="1" dirty="0">
                <a:solidFill>
                  <a:schemeClr val="bg1"/>
                </a:solidFill>
              </a:rPr>
              <a:t>Mandate</a:t>
            </a:r>
            <a:endParaRPr lang="en-US" sz="1200" dirty="0"/>
          </a:p>
        </p:txBody>
      </p:sp>
      <p:sp>
        <p:nvSpPr>
          <p:cNvPr id="21" name="Rectangle 20">
            <a:extLst>
              <a:ext uri="{FF2B5EF4-FFF2-40B4-BE49-F238E27FC236}">
                <a16:creationId xmlns:a16="http://schemas.microsoft.com/office/drawing/2014/main" id="{291CA03A-6C9B-E64D-B753-7609034286F7}"/>
              </a:ext>
            </a:extLst>
          </p:cNvPr>
          <p:cNvSpPr/>
          <p:nvPr/>
        </p:nvSpPr>
        <p:spPr>
          <a:xfrm>
            <a:off x="5557929" y="5403770"/>
            <a:ext cx="763286" cy="276999"/>
          </a:xfrm>
          <a:prstGeom prst="rect">
            <a:avLst/>
          </a:prstGeom>
        </p:spPr>
        <p:txBody>
          <a:bodyPr wrap="none">
            <a:spAutoFit/>
          </a:bodyPr>
          <a:lstStyle/>
          <a:p>
            <a:r>
              <a:rPr lang="en-US" sz="1200" b="1" dirty="0">
                <a:solidFill>
                  <a:schemeClr val="bg1"/>
                </a:solidFill>
              </a:rPr>
              <a:t>Mandate</a:t>
            </a:r>
            <a:endParaRPr lang="en-US" sz="1200" dirty="0"/>
          </a:p>
        </p:txBody>
      </p:sp>
      <p:sp>
        <p:nvSpPr>
          <p:cNvPr id="22" name="Rectangle 21">
            <a:extLst>
              <a:ext uri="{FF2B5EF4-FFF2-40B4-BE49-F238E27FC236}">
                <a16:creationId xmlns:a16="http://schemas.microsoft.com/office/drawing/2014/main" id="{BFB9B87B-6806-6A4F-AB62-D34C94C2D2C7}"/>
              </a:ext>
            </a:extLst>
          </p:cNvPr>
          <p:cNvSpPr/>
          <p:nvPr/>
        </p:nvSpPr>
        <p:spPr>
          <a:xfrm>
            <a:off x="7571678" y="5412477"/>
            <a:ext cx="763286" cy="276999"/>
          </a:xfrm>
          <a:prstGeom prst="rect">
            <a:avLst/>
          </a:prstGeom>
        </p:spPr>
        <p:txBody>
          <a:bodyPr wrap="none">
            <a:spAutoFit/>
          </a:bodyPr>
          <a:lstStyle/>
          <a:p>
            <a:r>
              <a:rPr lang="en-US" sz="1200" b="1" dirty="0">
                <a:solidFill>
                  <a:schemeClr val="bg1"/>
                </a:solidFill>
              </a:rPr>
              <a:t>Mandate</a:t>
            </a:r>
            <a:endParaRPr lang="en-US" sz="1200" dirty="0"/>
          </a:p>
        </p:txBody>
      </p:sp>
      <p:pic>
        <p:nvPicPr>
          <p:cNvPr id="24" name="Picture 23" descr="Icon&#10;&#10;Description automatically generated">
            <a:extLst>
              <a:ext uri="{FF2B5EF4-FFF2-40B4-BE49-F238E27FC236}">
                <a16:creationId xmlns:a16="http://schemas.microsoft.com/office/drawing/2014/main" id="{6C5F0BE4-1E29-9541-94E4-C6599D476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782348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542450"/>
            <a:ext cx="8591238" cy="438912"/>
          </a:xfrm>
        </p:spPr>
        <p:txBody>
          <a:bodyPr lIns="0" tIns="0" rIns="0" bIns="0">
            <a:noAutofit/>
          </a:bodyPr>
          <a:lstStyle/>
          <a:p>
            <a:r>
              <a:rPr lang="en-US" sz="2400" dirty="0">
                <a:solidFill>
                  <a:srgbClr val="333333"/>
                </a:solidFill>
                <a:latin typeface="Calibri" panose="020F0502020204030204"/>
              </a:rPr>
              <a:t>When voters are asked whether they would be more favorable to their Senator or Member of Congress if they supported government action (to reduce carbon pollution/encourage the development of clean energy)…</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912" y="6425094"/>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1463634"/>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D79977-6A26-4828-B5DA-7CA8230D7E75}"/>
              </a:ext>
            </a:extLst>
          </p:cNvPr>
          <p:cNvSpPr txBox="1"/>
          <p:nvPr/>
        </p:nvSpPr>
        <p:spPr>
          <a:xfrm>
            <a:off x="468356" y="1616765"/>
            <a:ext cx="8207288"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If your U.S. Senator or Member of Congress supported government action to </a:t>
            </a:r>
            <a:r>
              <a:rPr kumimoji="0" lang="en-US" sz="24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reduce carbon pollution in order to combat climate change</a:t>
            </a:r>
            <a:r>
              <a:rPr kumimoji="0" lang="en-US" sz="2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would that give you a more favorable or less favorable impression of that elected official? (A)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If your US Senator or Member of Congress supported government action to </a:t>
            </a:r>
            <a:r>
              <a:rPr kumimoji="0" lang="en-US" sz="24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a:ea typeface="+mn-ea"/>
                <a:cs typeface="+mn-cs"/>
              </a:rPr>
              <a:t>encourage the development of clean energy in order to protect the environment and reduce air pollution</a:t>
            </a:r>
            <a:r>
              <a:rPr kumimoji="0" lang="en-US" sz="24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would that give you a more favorable or less favorable impression of that elected official? (B)</a:t>
            </a:r>
          </a:p>
        </p:txBody>
      </p:sp>
      <p:pic>
        <p:nvPicPr>
          <p:cNvPr id="12" name="Picture 11" descr="Icon&#10;&#10;Description automatically generated">
            <a:extLst>
              <a:ext uri="{FF2B5EF4-FFF2-40B4-BE49-F238E27FC236}">
                <a16:creationId xmlns:a16="http://schemas.microsoft.com/office/drawing/2014/main" id="{F5873C23-F84C-184C-BEE9-9EBA8C91C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319589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Two-thirds of voters say they would have a more favorable impression of those elected officials…</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473" y="6457783"/>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0" y="1510491"/>
          <a:ext cx="9158990"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4572000" y="1536141"/>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3184177" y="267540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+52</a:t>
            </a:r>
          </a:p>
        </p:txBody>
      </p:sp>
      <p:sp>
        <p:nvSpPr>
          <p:cNvPr id="18" name="Rectangle 17">
            <a:extLst>
              <a:ext uri="{FF2B5EF4-FFF2-40B4-BE49-F238E27FC236}">
                <a16:creationId xmlns:a16="http://schemas.microsoft.com/office/drawing/2014/main" id="{0A89B4AF-5950-4F4E-A2D4-E06301D4437C}"/>
              </a:ext>
            </a:extLst>
          </p:cNvPr>
          <p:cNvSpPr/>
          <p:nvPr/>
        </p:nvSpPr>
        <p:spPr>
          <a:xfrm>
            <a:off x="866250" y="267540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+55</a:t>
            </a:r>
          </a:p>
        </p:txBody>
      </p:sp>
      <p:sp>
        <p:nvSpPr>
          <p:cNvPr id="19" name="Rectangle 18">
            <a:extLst>
              <a:ext uri="{FF2B5EF4-FFF2-40B4-BE49-F238E27FC236}">
                <a16:creationId xmlns:a16="http://schemas.microsoft.com/office/drawing/2014/main" id="{65DDCDD6-CFFA-4464-A4AA-8E45D56788DB}"/>
              </a:ext>
            </a:extLst>
          </p:cNvPr>
          <p:cNvSpPr/>
          <p:nvPr/>
        </p:nvSpPr>
        <p:spPr>
          <a:xfrm>
            <a:off x="5483674" y="267540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+60</a:t>
            </a:r>
          </a:p>
        </p:txBody>
      </p:sp>
      <p:sp>
        <p:nvSpPr>
          <p:cNvPr id="20" name="Rectangle 19">
            <a:extLst>
              <a:ext uri="{FF2B5EF4-FFF2-40B4-BE49-F238E27FC236}">
                <a16:creationId xmlns:a16="http://schemas.microsoft.com/office/drawing/2014/main" id="{56E6DD22-F87E-44A6-AD5A-BD6AF5535E9E}"/>
              </a:ext>
            </a:extLst>
          </p:cNvPr>
          <p:cNvSpPr/>
          <p:nvPr/>
        </p:nvSpPr>
        <p:spPr>
          <a:xfrm>
            <a:off x="7703656" y="267540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+53</a:t>
            </a:r>
          </a:p>
        </p:txBody>
      </p:sp>
      <p:sp>
        <p:nvSpPr>
          <p:cNvPr id="25" name="TextBox 24">
            <a:extLst>
              <a:ext uri="{FF2B5EF4-FFF2-40B4-BE49-F238E27FC236}">
                <a16:creationId xmlns:a16="http://schemas.microsoft.com/office/drawing/2014/main" id="{1DAF7CFE-9D0F-4530-9DF7-C2E1EFABAC05}"/>
              </a:ext>
            </a:extLst>
          </p:cNvPr>
          <p:cNvSpPr txBox="1"/>
          <p:nvPr/>
        </p:nvSpPr>
        <p:spPr>
          <a:xfrm>
            <a:off x="201948" y="1179228"/>
            <a:ext cx="4168105"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If your U.S. Senator or Member of Congress supported government action </a:t>
            </a:r>
            <a:r>
              <a:rPr kumimoji="0" lang="en-US" sz="160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to </a:t>
            </a:r>
            <a:r>
              <a:rPr kumimoji="0" lang="en-US" sz="16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reduce carbon pollution in order to combat climate change</a:t>
            </a:r>
            <a:r>
              <a:rPr kumimoji="0" lang="en-US" sz="1600" b="1"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would that give you a more favorable or less favorable impression of that elected official? (A)</a:t>
            </a:r>
            <a:endPar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E535E5BB-A452-4F5F-A54A-1140B2808A37}"/>
              </a:ext>
            </a:extLst>
          </p:cNvPr>
          <p:cNvSpPr txBox="1"/>
          <p:nvPr/>
        </p:nvSpPr>
        <p:spPr>
          <a:xfrm>
            <a:off x="4539809" y="1127795"/>
            <a:ext cx="449817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If your US Senator or Member of Congress supported government action </a:t>
            </a:r>
            <a:r>
              <a:rPr kumimoji="0" lang="en-US" sz="16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a:ea typeface="+mn-ea"/>
                <a:cs typeface="+mn-cs"/>
              </a:rPr>
              <a:t>to encourage the development of clean energy in order to protect the environment and reduce air pollution</a:t>
            </a:r>
            <a:r>
              <a:rPr kumimoji="0" lang="en-US" sz="1600" b="1"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would that give you a more favorable or less favorable impression of that elected official? (B)</a:t>
            </a:r>
          </a:p>
        </p:txBody>
      </p:sp>
      <p:sp>
        <p:nvSpPr>
          <p:cNvPr id="27" name="TextBox 26">
            <a:extLst>
              <a:ext uri="{FF2B5EF4-FFF2-40B4-BE49-F238E27FC236}">
                <a16:creationId xmlns:a16="http://schemas.microsoft.com/office/drawing/2014/main" id="{314F40CA-9F98-4729-8A95-5C7C1B253589}"/>
              </a:ext>
            </a:extLst>
          </p:cNvPr>
          <p:cNvSpPr txBox="1"/>
          <p:nvPr/>
        </p:nvSpPr>
        <p:spPr>
          <a:xfrm>
            <a:off x="209680" y="4403487"/>
            <a:ext cx="99925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Much</a:t>
            </a:r>
          </a:p>
        </p:txBody>
      </p:sp>
      <p:sp>
        <p:nvSpPr>
          <p:cNvPr id="28" name="TextBox 27">
            <a:extLst>
              <a:ext uri="{FF2B5EF4-FFF2-40B4-BE49-F238E27FC236}">
                <a16:creationId xmlns:a16="http://schemas.microsoft.com/office/drawing/2014/main" id="{06609C7B-578B-44C3-8780-9D1C13E7D0BD}"/>
              </a:ext>
            </a:extLst>
          </p:cNvPr>
          <p:cNvSpPr txBox="1"/>
          <p:nvPr/>
        </p:nvSpPr>
        <p:spPr>
          <a:xfrm>
            <a:off x="2527238" y="4459052"/>
            <a:ext cx="99925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Much</a:t>
            </a:r>
          </a:p>
        </p:txBody>
      </p:sp>
      <p:sp>
        <p:nvSpPr>
          <p:cNvPr id="32" name="TextBox 31">
            <a:extLst>
              <a:ext uri="{FF2B5EF4-FFF2-40B4-BE49-F238E27FC236}">
                <a16:creationId xmlns:a16="http://schemas.microsoft.com/office/drawing/2014/main" id="{997E0353-43AE-4FC0-8272-94936756D288}"/>
              </a:ext>
            </a:extLst>
          </p:cNvPr>
          <p:cNvSpPr txBox="1"/>
          <p:nvPr/>
        </p:nvSpPr>
        <p:spPr>
          <a:xfrm>
            <a:off x="4811614" y="4228219"/>
            <a:ext cx="99925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Much</a:t>
            </a:r>
          </a:p>
        </p:txBody>
      </p:sp>
      <p:sp>
        <p:nvSpPr>
          <p:cNvPr id="33" name="TextBox 32">
            <a:extLst>
              <a:ext uri="{FF2B5EF4-FFF2-40B4-BE49-F238E27FC236}">
                <a16:creationId xmlns:a16="http://schemas.microsoft.com/office/drawing/2014/main" id="{B07EE0D2-ADBE-4528-9C2A-2EDFDFF7649C}"/>
              </a:ext>
            </a:extLst>
          </p:cNvPr>
          <p:cNvSpPr txBox="1"/>
          <p:nvPr/>
        </p:nvSpPr>
        <p:spPr>
          <a:xfrm>
            <a:off x="7105108" y="4257280"/>
            <a:ext cx="99925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29%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Much</a:t>
            </a:r>
          </a:p>
        </p:txBody>
      </p:sp>
      <p:sp>
        <p:nvSpPr>
          <p:cNvPr id="3" name="TextBox 2">
            <a:extLst>
              <a:ext uri="{FF2B5EF4-FFF2-40B4-BE49-F238E27FC236}">
                <a16:creationId xmlns:a16="http://schemas.microsoft.com/office/drawing/2014/main" id="{6E699B27-DD97-4438-A409-8359F6CF03B9}"/>
              </a:ext>
            </a:extLst>
          </p:cNvPr>
          <p:cNvSpPr txBox="1"/>
          <p:nvPr/>
        </p:nvSpPr>
        <p:spPr>
          <a:xfrm>
            <a:off x="376266" y="5471976"/>
            <a:ext cx="15140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January 2021 </a:t>
            </a:r>
          </a:p>
        </p:txBody>
      </p:sp>
      <p:sp>
        <p:nvSpPr>
          <p:cNvPr id="34" name="TextBox 33">
            <a:extLst>
              <a:ext uri="{FF2B5EF4-FFF2-40B4-BE49-F238E27FC236}">
                <a16:creationId xmlns:a16="http://schemas.microsoft.com/office/drawing/2014/main" id="{C64CC211-966D-4B79-9FF3-5719CEACB62B}"/>
              </a:ext>
            </a:extLst>
          </p:cNvPr>
          <p:cNvSpPr txBox="1"/>
          <p:nvPr/>
        </p:nvSpPr>
        <p:spPr>
          <a:xfrm>
            <a:off x="4951893" y="5471976"/>
            <a:ext cx="15140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January 2021 </a:t>
            </a:r>
          </a:p>
        </p:txBody>
      </p:sp>
      <p:sp>
        <p:nvSpPr>
          <p:cNvPr id="35" name="TextBox 34">
            <a:extLst>
              <a:ext uri="{FF2B5EF4-FFF2-40B4-BE49-F238E27FC236}">
                <a16:creationId xmlns:a16="http://schemas.microsoft.com/office/drawing/2014/main" id="{5EC33D9E-FF4D-41EC-8900-85DEF343AE11}"/>
              </a:ext>
            </a:extLst>
          </p:cNvPr>
          <p:cNvSpPr txBox="1"/>
          <p:nvPr/>
        </p:nvSpPr>
        <p:spPr>
          <a:xfrm>
            <a:off x="2669760" y="5471834"/>
            <a:ext cx="15140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February 2022</a:t>
            </a:r>
          </a:p>
        </p:txBody>
      </p:sp>
      <p:sp>
        <p:nvSpPr>
          <p:cNvPr id="36" name="TextBox 35">
            <a:extLst>
              <a:ext uri="{FF2B5EF4-FFF2-40B4-BE49-F238E27FC236}">
                <a16:creationId xmlns:a16="http://schemas.microsoft.com/office/drawing/2014/main" id="{8C0A42F7-F3F0-4160-A47B-2CF78F486AC3}"/>
              </a:ext>
            </a:extLst>
          </p:cNvPr>
          <p:cNvSpPr txBox="1"/>
          <p:nvPr/>
        </p:nvSpPr>
        <p:spPr>
          <a:xfrm>
            <a:off x="7288328" y="5463802"/>
            <a:ext cx="15140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February 2022</a:t>
            </a:r>
          </a:p>
        </p:txBody>
      </p:sp>
      <p:pic>
        <p:nvPicPr>
          <p:cNvPr id="29" name="Picture 28" descr="Icon&#10;&#10;Description automatically generated">
            <a:extLst>
              <a:ext uri="{FF2B5EF4-FFF2-40B4-BE49-F238E27FC236}">
                <a16:creationId xmlns:a16="http://schemas.microsoft.com/office/drawing/2014/main" id="{4838E521-EC99-1743-9C12-7ADBD39E6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53149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While support generally cuts across the aisle.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BAC6FC-AB5D-402B-9722-FBF67CDD4FE3}"/>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9" name="Chart 28">
            <a:extLst>
              <a:ext uri="{FF2B5EF4-FFF2-40B4-BE49-F238E27FC236}">
                <a16:creationId xmlns:a16="http://schemas.microsoft.com/office/drawing/2014/main" id="{F56E8CFD-4556-4BD3-9329-F3BF0B9BFA60}"/>
              </a:ext>
            </a:extLst>
          </p:cNvPr>
          <p:cNvGraphicFramePr/>
          <p:nvPr/>
        </p:nvGraphicFramePr>
        <p:xfrm>
          <a:off x="0" y="2579042"/>
          <a:ext cx="9144000" cy="3807566"/>
        </p:xfrm>
        <a:graphic>
          <a:graphicData uri="http://schemas.openxmlformats.org/drawingml/2006/chart">
            <c:chart xmlns:c="http://schemas.openxmlformats.org/drawingml/2006/chart" xmlns:r="http://schemas.openxmlformats.org/officeDocument/2006/relationships" r:id="rId3"/>
          </a:graphicData>
        </a:graphic>
      </p:graphicFrame>
      <p:cxnSp>
        <p:nvCxnSpPr>
          <p:cNvPr id="35" name="Straight Connector 34">
            <a:extLst>
              <a:ext uri="{FF2B5EF4-FFF2-40B4-BE49-F238E27FC236}">
                <a16:creationId xmlns:a16="http://schemas.microsoft.com/office/drawing/2014/main" id="{57EB0AD4-0362-43D5-B395-DC6C8ACE0E9E}"/>
              </a:ext>
            </a:extLst>
          </p:cNvPr>
          <p:cNvCxnSpPr>
            <a:cxnSpLocks/>
          </p:cNvCxnSpPr>
          <p:nvPr/>
        </p:nvCxnSpPr>
        <p:spPr>
          <a:xfrm>
            <a:off x="4572000" y="1709530"/>
            <a:ext cx="0" cy="3791328"/>
          </a:xfrm>
          <a:prstGeom prst="line">
            <a:avLst/>
          </a:prstGeom>
          <a:ln w="28575"/>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id="{1FBC5023-8264-4364-99B8-CBB52BB42D5E}"/>
              </a:ext>
            </a:extLst>
          </p:cNvPr>
          <p:cNvSpPr/>
          <p:nvPr/>
        </p:nvSpPr>
        <p:spPr>
          <a:xfrm>
            <a:off x="428193"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+20</a:t>
            </a:r>
          </a:p>
        </p:txBody>
      </p:sp>
      <p:sp>
        <p:nvSpPr>
          <p:cNvPr id="17" name="Rectangle 16">
            <a:extLst>
              <a:ext uri="{FF2B5EF4-FFF2-40B4-BE49-F238E27FC236}">
                <a16:creationId xmlns:a16="http://schemas.microsoft.com/office/drawing/2014/main" id="{23B3992D-4DDF-469F-9EA4-8431C8E3EEFF}"/>
              </a:ext>
            </a:extLst>
          </p:cNvPr>
          <p:cNvSpPr/>
          <p:nvPr/>
        </p:nvSpPr>
        <p:spPr>
          <a:xfrm>
            <a:off x="4997635"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+22</a:t>
            </a:r>
          </a:p>
        </p:txBody>
      </p:sp>
      <p:sp>
        <p:nvSpPr>
          <p:cNvPr id="18" name="Rectangle 17">
            <a:extLst>
              <a:ext uri="{FF2B5EF4-FFF2-40B4-BE49-F238E27FC236}">
                <a16:creationId xmlns:a16="http://schemas.microsoft.com/office/drawing/2014/main" id="{BE4C39D9-7A3C-44DC-9CBA-D7F3A8D8D49A}"/>
              </a:ext>
            </a:extLst>
          </p:cNvPr>
          <p:cNvSpPr/>
          <p:nvPr/>
        </p:nvSpPr>
        <p:spPr>
          <a:xfrm>
            <a:off x="6486362"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rPr>
              <a:t>+52</a:t>
            </a:r>
          </a:p>
        </p:txBody>
      </p:sp>
      <p:sp>
        <p:nvSpPr>
          <p:cNvPr id="19" name="Rectangle 18">
            <a:extLst>
              <a:ext uri="{FF2B5EF4-FFF2-40B4-BE49-F238E27FC236}">
                <a16:creationId xmlns:a16="http://schemas.microsoft.com/office/drawing/2014/main" id="{7D5B92EB-2AC3-4B81-A13E-0C2F2A3253A1}"/>
              </a:ext>
            </a:extLst>
          </p:cNvPr>
          <p:cNvSpPr/>
          <p:nvPr/>
        </p:nvSpPr>
        <p:spPr>
          <a:xfrm>
            <a:off x="8141186"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+86</a:t>
            </a:r>
          </a:p>
        </p:txBody>
      </p:sp>
      <p:sp>
        <p:nvSpPr>
          <p:cNvPr id="20" name="Rectangle 19">
            <a:extLst>
              <a:ext uri="{FF2B5EF4-FFF2-40B4-BE49-F238E27FC236}">
                <a16:creationId xmlns:a16="http://schemas.microsoft.com/office/drawing/2014/main" id="{9F23F44D-C0CA-4A1C-A125-F3D7CBA20D9C}"/>
              </a:ext>
            </a:extLst>
          </p:cNvPr>
          <p:cNvSpPr/>
          <p:nvPr/>
        </p:nvSpPr>
        <p:spPr>
          <a:xfrm>
            <a:off x="3643484"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+85</a:t>
            </a:r>
          </a:p>
        </p:txBody>
      </p:sp>
      <p:sp>
        <p:nvSpPr>
          <p:cNvPr id="21" name="Rectangle 20">
            <a:extLst>
              <a:ext uri="{FF2B5EF4-FFF2-40B4-BE49-F238E27FC236}">
                <a16:creationId xmlns:a16="http://schemas.microsoft.com/office/drawing/2014/main" id="{1E9A26D7-29D5-486D-98CF-FB86189E0DBD}"/>
              </a:ext>
            </a:extLst>
          </p:cNvPr>
          <p:cNvSpPr/>
          <p:nvPr/>
        </p:nvSpPr>
        <p:spPr>
          <a:xfrm>
            <a:off x="1914940" y="264614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rPr>
              <a:t>+53</a:t>
            </a:r>
          </a:p>
        </p:txBody>
      </p:sp>
      <p:pic>
        <p:nvPicPr>
          <p:cNvPr id="23" name="Picture 22" descr="A picture containing drawing&#10;&#10;Description automatically generated">
            <a:extLst>
              <a:ext uri="{FF2B5EF4-FFF2-40B4-BE49-F238E27FC236}">
                <a16:creationId xmlns:a16="http://schemas.microsoft.com/office/drawing/2014/main" id="{04B096DC-55B7-4791-B718-1984EBB5D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473" y="6457783"/>
            <a:ext cx="1313336" cy="284498"/>
          </a:xfrm>
          <a:prstGeom prst="rect">
            <a:avLst/>
          </a:prstGeom>
        </p:spPr>
      </p:pic>
      <p:sp>
        <p:nvSpPr>
          <p:cNvPr id="24" name="TextBox 23">
            <a:extLst>
              <a:ext uri="{FF2B5EF4-FFF2-40B4-BE49-F238E27FC236}">
                <a16:creationId xmlns:a16="http://schemas.microsoft.com/office/drawing/2014/main" id="{30E092A8-6D29-4EA2-AB67-6368A334E076}"/>
              </a:ext>
            </a:extLst>
          </p:cNvPr>
          <p:cNvSpPr txBox="1"/>
          <p:nvPr/>
        </p:nvSpPr>
        <p:spPr>
          <a:xfrm>
            <a:off x="201948" y="1179228"/>
            <a:ext cx="4168105"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If your U.S. Senator or Member of Congress supported government action to </a:t>
            </a:r>
            <a:r>
              <a:rPr kumimoji="0" lang="en-US" sz="16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reduce carbon pollution in order to combat climate change</a:t>
            </a:r>
            <a:r>
              <a:rPr kumimoji="0" lang="en-US" sz="1600" b="1"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would that give you a more favorable or less favorable impression of that elected official? (A)</a:t>
            </a:r>
            <a:endPar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CF6B864-71F4-48E8-A15A-949ADBB6CEB8}"/>
              </a:ext>
            </a:extLst>
          </p:cNvPr>
          <p:cNvSpPr txBox="1"/>
          <p:nvPr/>
        </p:nvSpPr>
        <p:spPr>
          <a:xfrm>
            <a:off x="4539809" y="1127795"/>
            <a:ext cx="449817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If your US Senator or Member of Congress supported government action to </a:t>
            </a:r>
            <a:r>
              <a:rPr kumimoji="0" lang="en-US" sz="1600" b="1" i="1" u="none" strike="noStrike" kern="1200" cap="none" spc="0" normalizeH="0" baseline="0" noProof="0" dirty="0">
                <a:ln>
                  <a:noFill/>
                </a:ln>
                <a:solidFill>
                  <a:srgbClr val="E7E6E6">
                    <a:lumMod val="25000"/>
                  </a:srgbClr>
                </a:solidFill>
                <a:effectLst/>
                <a:highlight>
                  <a:srgbClr val="FFFF00"/>
                </a:highlight>
                <a:uLnTx/>
                <a:uFillTx/>
                <a:latin typeface="Calibri" panose="020F0502020204030204"/>
                <a:ea typeface="+mn-ea"/>
                <a:cs typeface="+mn-cs"/>
              </a:rPr>
              <a:t>encourage the development of clean energy in order to protect the environment and reduce air pollution</a:t>
            </a:r>
            <a:r>
              <a:rPr kumimoji="0" lang="en-US" sz="1600" b="1"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en-US" sz="1600" b="0" i="1"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would that give you a more favorable or less favorable impression of that elected official? (B)</a:t>
            </a:r>
          </a:p>
        </p:txBody>
      </p:sp>
      <p:sp>
        <p:nvSpPr>
          <p:cNvPr id="3" name="TextBox 2">
            <a:extLst>
              <a:ext uri="{FF2B5EF4-FFF2-40B4-BE49-F238E27FC236}">
                <a16:creationId xmlns:a16="http://schemas.microsoft.com/office/drawing/2014/main" id="{0DCEE530-8C60-4E57-A66D-AC2CCFD716E7}"/>
              </a:ext>
            </a:extLst>
          </p:cNvPr>
          <p:cNvSpPr txBox="1"/>
          <p:nvPr/>
        </p:nvSpPr>
        <p:spPr>
          <a:xfrm>
            <a:off x="112851" y="5216406"/>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34" name="TextBox 33">
            <a:extLst>
              <a:ext uri="{FF2B5EF4-FFF2-40B4-BE49-F238E27FC236}">
                <a16:creationId xmlns:a16="http://schemas.microsoft.com/office/drawing/2014/main" id="{E7A7FFB1-5398-41A8-9F28-DDDD00514922}"/>
              </a:ext>
            </a:extLst>
          </p:cNvPr>
          <p:cNvSpPr txBox="1"/>
          <p:nvPr/>
        </p:nvSpPr>
        <p:spPr>
          <a:xfrm>
            <a:off x="653435" y="5215612"/>
            <a:ext cx="754657" cy="338554"/>
          </a:xfrm>
          <a:prstGeom prst="rect">
            <a:avLst/>
          </a:prstGeom>
          <a:noFill/>
        </p:spPr>
        <p:txBody>
          <a:bodyPr wrap="square" rtlCol="0">
            <a:spAutoFit/>
          </a:bodyPr>
          <a:lstStyle/>
          <a:p>
            <a:pPr algn="ctr"/>
            <a:r>
              <a:rPr lang="en-US" sz="1600" b="1" dirty="0">
                <a:solidFill>
                  <a:schemeClr val="bg1"/>
                </a:solidFill>
              </a:rPr>
              <a:t>Less </a:t>
            </a:r>
          </a:p>
        </p:txBody>
      </p:sp>
      <p:sp>
        <p:nvSpPr>
          <p:cNvPr id="38" name="TextBox 37">
            <a:extLst>
              <a:ext uri="{FF2B5EF4-FFF2-40B4-BE49-F238E27FC236}">
                <a16:creationId xmlns:a16="http://schemas.microsoft.com/office/drawing/2014/main" id="{016E4E05-5006-47E2-A72C-DB60577F0BEF}"/>
              </a:ext>
            </a:extLst>
          </p:cNvPr>
          <p:cNvSpPr txBox="1"/>
          <p:nvPr/>
        </p:nvSpPr>
        <p:spPr>
          <a:xfrm>
            <a:off x="1627648" y="5232260"/>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39" name="TextBox 38">
            <a:extLst>
              <a:ext uri="{FF2B5EF4-FFF2-40B4-BE49-F238E27FC236}">
                <a16:creationId xmlns:a16="http://schemas.microsoft.com/office/drawing/2014/main" id="{073BFCA8-424B-4C96-B9CB-F0737D6FBE7F}"/>
              </a:ext>
            </a:extLst>
          </p:cNvPr>
          <p:cNvSpPr txBox="1"/>
          <p:nvPr/>
        </p:nvSpPr>
        <p:spPr>
          <a:xfrm>
            <a:off x="2191678" y="5231466"/>
            <a:ext cx="754657" cy="338554"/>
          </a:xfrm>
          <a:prstGeom prst="rect">
            <a:avLst/>
          </a:prstGeom>
          <a:noFill/>
        </p:spPr>
        <p:txBody>
          <a:bodyPr wrap="square" rtlCol="0">
            <a:spAutoFit/>
          </a:bodyPr>
          <a:lstStyle/>
          <a:p>
            <a:pPr algn="ctr"/>
            <a:r>
              <a:rPr lang="en-US" sz="1600" b="1" dirty="0">
                <a:solidFill>
                  <a:schemeClr val="bg1"/>
                </a:solidFill>
              </a:rPr>
              <a:t>Less </a:t>
            </a:r>
          </a:p>
        </p:txBody>
      </p:sp>
      <p:sp>
        <p:nvSpPr>
          <p:cNvPr id="40" name="TextBox 39">
            <a:extLst>
              <a:ext uri="{FF2B5EF4-FFF2-40B4-BE49-F238E27FC236}">
                <a16:creationId xmlns:a16="http://schemas.microsoft.com/office/drawing/2014/main" id="{E2A37BDB-3A2E-4948-AA6E-9C18BBD382BF}"/>
              </a:ext>
            </a:extLst>
          </p:cNvPr>
          <p:cNvSpPr txBox="1"/>
          <p:nvPr/>
        </p:nvSpPr>
        <p:spPr>
          <a:xfrm>
            <a:off x="3142819" y="5257596"/>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41" name="TextBox 40">
            <a:extLst>
              <a:ext uri="{FF2B5EF4-FFF2-40B4-BE49-F238E27FC236}">
                <a16:creationId xmlns:a16="http://schemas.microsoft.com/office/drawing/2014/main" id="{EE84CBE2-4A1D-47D1-AECD-24784A2C5641}"/>
              </a:ext>
            </a:extLst>
          </p:cNvPr>
          <p:cNvSpPr txBox="1"/>
          <p:nvPr/>
        </p:nvSpPr>
        <p:spPr>
          <a:xfrm>
            <a:off x="3683403" y="5291971"/>
            <a:ext cx="754657" cy="338554"/>
          </a:xfrm>
          <a:prstGeom prst="rect">
            <a:avLst/>
          </a:prstGeom>
          <a:noFill/>
        </p:spPr>
        <p:txBody>
          <a:bodyPr wrap="square" rtlCol="0">
            <a:spAutoFit/>
          </a:bodyPr>
          <a:lstStyle/>
          <a:p>
            <a:pPr algn="ctr"/>
            <a:r>
              <a:rPr lang="en-US" sz="1600" b="1" dirty="0">
                <a:solidFill>
                  <a:schemeClr val="bg1"/>
                </a:solidFill>
              </a:rPr>
              <a:t>Less </a:t>
            </a:r>
          </a:p>
        </p:txBody>
      </p:sp>
      <p:sp>
        <p:nvSpPr>
          <p:cNvPr id="42" name="TextBox 41">
            <a:extLst>
              <a:ext uri="{FF2B5EF4-FFF2-40B4-BE49-F238E27FC236}">
                <a16:creationId xmlns:a16="http://schemas.microsoft.com/office/drawing/2014/main" id="{E38623DC-2F0D-4D23-85C7-ED7A4C42306B}"/>
              </a:ext>
            </a:extLst>
          </p:cNvPr>
          <p:cNvSpPr txBox="1"/>
          <p:nvPr/>
        </p:nvSpPr>
        <p:spPr>
          <a:xfrm>
            <a:off x="4698162" y="5245266"/>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43" name="TextBox 42">
            <a:extLst>
              <a:ext uri="{FF2B5EF4-FFF2-40B4-BE49-F238E27FC236}">
                <a16:creationId xmlns:a16="http://schemas.microsoft.com/office/drawing/2014/main" id="{2A5DF7B5-3CDE-4C92-9440-6C81B1699587}"/>
              </a:ext>
            </a:extLst>
          </p:cNvPr>
          <p:cNvSpPr txBox="1"/>
          <p:nvPr/>
        </p:nvSpPr>
        <p:spPr>
          <a:xfrm>
            <a:off x="5238746" y="5244472"/>
            <a:ext cx="754657" cy="338554"/>
          </a:xfrm>
          <a:prstGeom prst="rect">
            <a:avLst/>
          </a:prstGeom>
          <a:noFill/>
        </p:spPr>
        <p:txBody>
          <a:bodyPr wrap="square" rtlCol="0">
            <a:spAutoFit/>
          </a:bodyPr>
          <a:lstStyle/>
          <a:p>
            <a:pPr algn="ctr"/>
            <a:r>
              <a:rPr lang="en-US" sz="1600" b="1" dirty="0">
                <a:solidFill>
                  <a:schemeClr val="bg1"/>
                </a:solidFill>
              </a:rPr>
              <a:t>Less </a:t>
            </a:r>
          </a:p>
        </p:txBody>
      </p:sp>
      <p:sp>
        <p:nvSpPr>
          <p:cNvPr id="44" name="TextBox 43">
            <a:extLst>
              <a:ext uri="{FF2B5EF4-FFF2-40B4-BE49-F238E27FC236}">
                <a16:creationId xmlns:a16="http://schemas.microsoft.com/office/drawing/2014/main" id="{F5F148AA-7B2E-4E26-88E6-B617301BE06B}"/>
              </a:ext>
            </a:extLst>
          </p:cNvPr>
          <p:cNvSpPr txBox="1"/>
          <p:nvPr/>
        </p:nvSpPr>
        <p:spPr>
          <a:xfrm>
            <a:off x="6210476" y="5234337"/>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45" name="TextBox 44">
            <a:extLst>
              <a:ext uri="{FF2B5EF4-FFF2-40B4-BE49-F238E27FC236}">
                <a16:creationId xmlns:a16="http://schemas.microsoft.com/office/drawing/2014/main" id="{827505E5-162F-41DD-8DAA-287B8C1F40E3}"/>
              </a:ext>
            </a:extLst>
          </p:cNvPr>
          <p:cNvSpPr txBox="1"/>
          <p:nvPr/>
        </p:nvSpPr>
        <p:spPr>
          <a:xfrm>
            <a:off x="6751060" y="5233543"/>
            <a:ext cx="754657" cy="338554"/>
          </a:xfrm>
          <a:prstGeom prst="rect">
            <a:avLst/>
          </a:prstGeom>
          <a:noFill/>
        </p:spPr>
        <p:txBody>
          <a:bodyPr wrap="square" rtlCol="0">
            <a:spAutoFit/>
          </a:bodyPr>
          <a:lstStyle/>
          <a:p>
            <a:pPr algn="ctr"/>
            <a:r>
              <a:rPr lang="en-US" sz="1600" b="1" dirty="0">
                <a:solidFill>
                  <a:schemeClr val="bg1"/>
                </a:solidFill>
              </a:rPr>
              <a:t>Less </a:t>
            </a:r>
          </a:p>
        </p:txBody>
      </p:sp>
      <p:sp>
        <p:nvSpPr>
          <p:cNvPr id="46" name="TextBox 45">
            <a:extLst>
              <a:ext uri="{FF2B5EF4-FFF2-40B4-BE49-F238E27FC236}">
                <a16:creationId xmlns:a16="http://schemas.microsoft.com/office/drawing/2014/main" id="{8B917DB3-7675-4385-B639-2EB653EFED85}"/>
              </a:ext>
            </a:extLst>
          </p:cNvPr>
          <p:cNvSpPr txBox="1"/>
          <p:nvPr/>
        </p:nvSpPr>
        <p:spPr>
          <a:xfrm>
            <a:off x="7720241" y="5256265"/>
            <a:ext cx="773154" cy="338554"/>
          </a:xfrm>
          <a:prstGeom prst="rect">
            <a:avLst/>
          </a:prstGeom>
          <a:noFill/>
        </p:spPr>
        <p:txBody>
          <a:bodyPr wrap="square" rtlCol="0">
            <a:spAutoFit/>
          </a:bodyPr>
          <a:lstStyle/>
          <a:p>
            <a:pPr algn="ctr"/>
            <a:r>
              <a:rPr lang="en-US" sz="1600" b="1" dirty="0">
                <a:solidFill>
                  <a:schemeClr val="bg1"/>
                </a:solidFill>
              </a:rPr>
              <a:t>More </a:t>
            </a:r>
          </a:p>
        </p:txBody>
      </p:sp>
      <p:sp>
        <p:nvSpPr>
          <p:cNvPr id="47" name="TextBox 46">
            <a:extLst>
              <a:ext uri="{FF2B5EF4-FFF2-40B4-BE49-F238E27FC236}">
                <a16:creationId xmlns:a16="http://schemas.microsoft.com/office/drawing/2014/main" id="{2603C078-4256-49F1-8B7A-F4902C238EF8}"/>
              </a:ext>
            </a:extLst>
          </p:cNvPr>
          <p:cNvSpPr txBox="1"/>
          <p:nvPr/>
        </p:nvSpPr>
        <p:spPr>
          <a:xfrm>
            <a:off x="8249102" y="5267194"/>
            <a:ext cx="754657" cy="338554"/>
          </a:xfrm>
          <a:prstGeom prst="rect">
            <a:avLst/>
          </a:prstGeom>
          <a:noFill/>
        </p:spPr>
        <p:txBody>
          <a:bodyPr wrap="square" rtlCol="0">
            <a:spAutoFit/>
          </a:bodyPr>
          <a:lstStyle/>
          <a:p>
            <a:pPr algn="ctr"/>
            <a:r>
              <a:rPr lang="en-US" sz="1600" b="1" dirty="0">
                <a:solidFill>
                  <a:schemeClr val="bg1"/>
                </a:solidFill>
              </a:rPr>
              <a:t>Less </a:t>
            </a:r>
          </a:p>
        </p:txBody>
      </p:sp>
      <p:pic>
        <p:nvPicPr>
          <p:cNvPr id="32" name="Picture 31" descr="Icon&#10;&#10;Description automatically generated">
            <a:extLst>
              <a:ext uri="{FF2B5EF4-FFF2-40B4-BE49-F238E27FC236}">
                <a16:creationId xmlns:a16="http://schemas.microsoft.com/office/drawing/2014/main" id="{02EAC42B-765D-BB44-A7EA-46CDFC061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863943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085955" cy="438912"/>
          </a:xfrm>
        </p:spPr>
        <p:txBody>
          <a:bodyPr lIns="0" tIns="0" rIns="0" bIns="0">
            <a:noAutofit/>
          </a:bodyPr>
          <a:lstStyle/>
          <a:p>
            <a:r>
              <a:rPr lang="en-US" sz="2400" dirty="0">
                <a:solidFill>
                  <a:srgbClr val="333333"/>
                </a:solidFill>
                <a:latin typeface="Calibri" panose="020F0502020204030204"/>
              </a:rPr>
              <a:t>A mere 16 percent of voters believe the U.S. is energy independent.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382568" y="6282627"/>
            <a:ext cx="4378864"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From what you may have seen or heard, do you believe that the United States is energy independent, or do you believe it is still at least somewhat dependent on energy sources from other countries?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3678700" y="1324963"/>
          <a:ext cx="5480289" cy="4880109"/>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3678701" y="1137188"/>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8B33138D-5C56-4980-A0DC-CEC87C84B991}"/>
              </a:ext>
            </a:extLst>
          </p:cNvPr>
          <p:cNvSpPr/>
          <p:nvPr/>
        </p:nvSpPr>
        <p:spPr>
          <a:xfrm>
            <a:off x="4141570" y="1494997"/>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-56</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954720" y="1494997"/>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-55</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966650" y="1494997"/>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-53</a:t>
            </a:r>
          </a:p>
        </p:txBody>
      </p:sp>
      <p:graphicFrame>
        <p:nvGraphicFramePr>
          <p:cNvPr id="20" name="Chart 19">
            <a:extLst>
              <a:ext uri="{FF2B5EF4-FFF2-40B4-BE49-F238E27FC236}">
                <a16:creationId xmlns:a16="http://schemas.microsoft.com/office/drawing/2014/main" id="{EA9CB8A4-0E36-4D1C-BF7F-53C9BF92ACD1}"/>
              </a:ext>
            </a:extLst>
          </p:cNvPr>
          <p:cNvGraphicFramePr/>
          <p:nvPr/>
        </p:nvGraphicFramePr>
        <p:xfrm>
          <a:off x="0" y="1486729"/>
          <a:ext cx="9158988" cy="4880109"/>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descr="Icon&#10;&#10;Description automatically generated">
            <a:extLst>
              <a:ext uri="{FF2B5EF4-FFF2-40B4-BE49-F238E27FC236}">
                <a16:creationId xmlns:a16="http://schemas.microsoft.com/office/drawing/2014/main" id="{4EC65A80-255D-5648-8F92-54DF4C21F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65782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16917"/>
            <a:ext cx="8085955" cy="438912"/>
          </a:xfrm>
        </p:spPr>
        <p:txBody>
          <a:bodyPr lIns="0" tIns="0" rIns="0" bIns="0">
            <a:noAutofit/>
          </a:bodyPr>
          <a:lstStyle/>
          <a:p>
            <a:r>
              <a:rPr lang="en-US" sz="2400">
                <a:solidFill>
                  <a:srgbClr val="333333"/>
                </a:solidFill>
                <a:latin typeface="Calibri" panose="020F0502020204030204"/>
              </a:rPr>
              <a:t>Achieving energy independence with fossil fuels remains partisan. </a:t>
            </a:r>
            <a:endParaRPr lang="en-US" sz="240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775797"/>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382568" y="6309128"/>
            <a:ext cx="4378864"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prstClr val="black"/>
                </a:solidFill>
                <a:effectLst/>
                <a:uLnTx/>
                <a:uFillTx/>
                <a:latin typeface="Calibri" panose="020F0502020204030204"/>
                <a:ea typeface="+mn-ea"/>
                <a:cs typeface="+mn-cs"/>
              </a:rPr>
              <a:t>In order to achieve energy independence, do you believe that it can be achieved without the use of energy produced by fossil fuels here in the US like coal, oil and natural gas?</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nvGraphicFramePr>
        <p:xfrm>
          <a:off x="2552266" y="1324963"/>
          <a:ext cx="6036751" cy="4880109"/>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2552266" y="1469880"/>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8B33138D-5C56-4980-A0DC-CEC87C84B991}"/>
              </a:ext>
            </a:extLst>
          </p:cNvPr>
          <p:cNvSpPr/>
          <p:nvPr/>
        </p:nvSpPr>
        <p:spPr>
          <a:xfrm>
            <a:off x="3319938" y="1627519"/>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C0504D"/>
                </a:solidFill>
                <a:latin typeface="Calibri" panose="020F0502020204030204"/>
              </a:rPr>
              <a:t>-29</a:t>
            </a:r>
            <a:endParaRPr kumimoji="0" lang="en-US" sz="1800" b="0" i="0" u="none" strike="noStrike" kern="1200" cap="none" spc="0" normalizeH="0" baseline="0" noProof="0">
              <a:ln>
                <a:noFill/>
              </a:ln>
              <a:solidFill>
                <a:srgbClr val="C0504D"/>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D80C0CD-D62B-47CA-ABD0-E3BBC9295FC0}"/>
              </a:ext>
            </a:extLst>
          </p:cNvPr>
          <p:cNvSpPr/>
          <p:nvPr/>
        </p:nvSpPr>
        <p:spPr>
          <a:xfrm>
            <a:off x="5331868" y="1627519"/>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7BD1"/>
                </a:solidFill>
                <a:effectLst/>
                <a:uLnTx/>
                <a:uFillTx/>
                <a:latin typeface="Calibri" panose="020F0502020204030204"/>
                <a:ea typeface="+mn-ea"/>
                <a:cs typeface="+mn-cs"/>
              </a:rPr>
              <a:t>+</a:t>
            </a:r>
            <a:r>
              <a:rPr lang="en-US">
                <a:solidFill>
                  <a:srgbClr val="4C7BD1"/>
                </a:solidFill>
                <a:latin typeface="Calibri" panose="020F0502020204030204"/>
              </a:rPr>
              <a:t>4</a:t>
            </a:r>
            <a:endParaRPr kumimoji="0" lang="en-US" sz="1800" b="0" i="0" u="none" strike="noStrike" kern="1200" cap="none" spc="0" normalizeH="0" baseline="0" noProof="0">
              <a:ln>
                <a:noFill/>
              </a:ln>
              <a:solidFill>
                <a:srgbClr val="4C7BD1"/>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0DB5423-B0E6-498F-AAC1-5304003FD1ED}"/>
              </a:ext>
            </a:extLst>
          </p:cNvPr>
          <p:cNvSpPr/>
          <p:nvPr/>
        </p:nvSpPr>
        <p:spPr>
          <a:xfrm>
            <a:off x="7343798" y="1627519"/>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7BD1"/>
                </a:solidFill>
                <a:effectLst/>
                <a:uLnTx/>
                <a:uFillTx/>
                <a:latin typeface="Calibri" panose="020F0502020204030204"/>
                <a:ea typeface="+mn-ea"/>
                <a:cs typeface="+mn-cs"/>
              </a:rPr>
              <a:t>+</a:t>
            </a:r>
            <a:r>
              <a:rPr lang="en-US">
                <a:solidFill>
                  <a:srgbClr val="4C7BD1"/>
                </a:solidFill>
                <a:latin typeface="Calibri" panose="020F0502020204030204"/>
              </a:rPr>
              <a:t>37</a:t>
            </a:r>
            <a:endParaRPr kumimoji="0" lang="en-US" sz="1800" b="0" i="0" u="none" strike="noStrike" kern="1200" cap="none" spc="0" normalizeH="0" baseline="0" noProof="0">
              <a:ln>
                <a:noFill/>
              </a:ln>
              <a:solidFill>
                <a:srgbClr val="4C7BD1"/>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DA9E330-A075-4053-8C61-237711555DF8}"/>
              </a:ext>
            </a:extLst>
          </p:cNvPr>
          <p:cNvSpPr txBox="1"/>
          <p:nvPr/>
        </p:nvSpPr>
        <p:spPr>
          <a:xfrm>
            <a:off x="798451" y="4549462"/>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15</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sp>
        <p:nvSpPr>
          <p:cNvPr id="21" name="TextBox 20">
            <a:extLst>
              <a:ext uri="{FF2B5EF4-FFF2-40B4-BE49-F238E27FC236}">
                <a16:creationId xmlns:a16="http://schemas.microsoft.com/office/drawing/2014/main" id="{7C3CC859-E50B-4AC8-96A4-00BC2519871D}"/>
              </a:ext>
            </a:extLst>
          </p:cNvPr>
          <p:cNvSpPr txBox="1"/>
          <p:nvPr/>
        </p:nvSpPr>
        <p:spPr>
          <a:xfrm>
            <a:off x="3525103" y="3789406"/>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31</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sp>
        <p:nvSpPr>
          <p:cNvPr id="22" name="TextBox 21">
            <a:extLst>
              <a:ext uri="{FF2B5EF4-FFF2-40B4-BE49-F238E27FC236}">
                <a16:creationId xmlns:a16="http://schemas.microsoft.com/office/drawing/2014/main" id="{918B29A7-6D12-49C2-8FB4-8ED12083417B}"/>
              </a:ext>
            </a:extLst>
          </p:cNvPr>
          <p:cNvSpPr txBox="1"/>
          <p:nvPr/>
        </p:nvSpPr>
        <p:spPr>
          <a:xfrm>
            <a:off x="4830142" y="455822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14</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sp>
        <p:nvSpPr>
          <p:cNvPr id="23" name="TextBox 22">
            <a:extLst>
              <a:ext uri="{FF2B5EF4-FFF2-40B4-BE49-F238E27FC236}">
                <a16:creationId xmlns:a16="http://schemas.microsoft.com/office/drawing/2014/main" id="{923BF932-477C-457C-8AFA-FC2AC71C7D20}"/>
              </a:ext>
            </a:extLst>
          </p:cNvPr>
          <p:cNvSpPr txBox="1"/>
          <p:nvPr/>
        </p:nvSpPr>
        <p:spPr>
          <a:xfrm>
            <a:off x="6851439" y="438157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22</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sp>
        <p:nvSpPr>
          <p:cNvPr id="24" name="TextBox 23">
            <a:extLst>
              <a:ext uri="{FF2B5EF4-FFF2-40B4-BE49-F238E27FC236}">
                <a16:creationId xmlns:a16="http://schemas.microsoft.com/office/drawing/2014/main" id="{34578B06-52C8-4E05-B75E-7AC7F485A7FD}"/>
              </a:ext>
            </a:extLst>
          </p:cNvPr>
          <p:cNvSpPr txBox="1"/>
          <p:nvPr/>
        </p:nvSpPr>
        <p:spPr>
          <a:xfrm>
            <a:off x="1543010" y="447852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17</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sp>
        <p:nvSpPr>
          <p:cNvPr id="26" name="TextBox 25">
            <a:extLst>
              <a:ext uri="{FF2B5EF4-FFF2-40B4-BE49-F238E27FC236}">
                <a16:creationId xmlns:a16="http://schemas.microsoft.com/office/drawing/2014/main" id="{606FEF8E-773B-46ED-A36F-D573C700EF00}"/>
              </a:ext>
            </a:extLst>
          </p:cNvPr>
          <p:cNvSpPr txBox="1"/>
          <p:nvPr/>
        </p:nvSpPr>
        <p:spPr>
          <a:xfrm>
            <a:off x="5559172" y="468677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Calibri" panose="020F0502020204030204"/>
              </a:rPr>
              <a:t>13</a:t>
            </a: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Def</a:t>
            </a:r>
          </a:p>
        </p:txBody>
      </p:sp>
      <p:graphicFrame>
        <p:nvGraphicFramePr>
          <p:cNvPr id="25" name="Chart 24">
            <a:extLst>
              <a:ext uri="{FF2B5EF4-FFF2-40B4-BE49-F238E27FC236}">
                <a16:creationId xmlns:a16="http://schemas.microsoft.com/office/drawing/2014/main" id="{78786174-1EFC-4A0E-8E8B-AA16214309D4}"/>
              </a:ext>
            </a:extLst>
          </p:cNvPr>
          <p:cNvGraphicFramePr/>
          <p:nvPr/>
        </p:nvGraphicFramePr>
        <p:xfrm>
          <a:off x="-12522" y="1310726"/>
          <a:ext cx="9171512" cy="4880109"/>
        </p:xfrm>
        <a:graphic>
          <a:graphicData uri="http://schemas.openxmlformats.org/drawingml/2006/chart">
            <c:chart xmlns:c="http://schemas.openxmlformats.org/drawingml/2006/chart" xmlns:r="http://schemas.openxmlformats.org/officeDocument/2006/relationships" r:id="rId6"/>
          </a:graphicData>
        </a:graphic>
      </p:graphicFrame>
      <p:pic>
        <p:nvPicPr>
          <p:cNvPr id="28" name="Picture 27" descr="Icon&#10;&#10;Description automatically generated">
            <a:extLst>
              <a:ext uri="{FF2B5EF4-FFF2-40B4-BE49-F238E27FC236}">
                <a16:creationId xmlns:a16="http://schemas.microsoft.com/office/drawing/2014/main" id="{C5D7956A-7328-A64B-B3F1-6206104697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365537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76381" y="1002791"/>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00000"/>
              </a:lnSpc>
              <a:spcBef>
                <a:spcPts val="0"/>
              </a:spcBef>
              <a:spcAft>
                <a:spcPts val="600"/>
              </a:spcAft>
              <a:buClr>
                <a:srgbClr val="C0504D"/>
              </a:buClr>
              <a:buSzPct val="100000"/>
              <a:buFont typeface="+mj-lt"/>
              <a:buAutoNum type="arabicPeriod"/>
              <a:defRPr/>
            </a:pPr>
            <a:r>
              <a:rPr lang="en-US" sz="2100" dirty="0"/>
              <a:t>Overall, Americans are divided along party lines on the issues important to them, but the economy is a top issue for Republicans and Democrats. </a:t>
            </a:r>
            <a:r>
              <a:rPr lang="en-US" sz="2100" b="1" dirty="0"/>
              <a:t>Energy issues enjoy the least partisan divide</a:t>
            </a:r>
            <a:r>
              <a:rPr lang="en-US" sz="2100" dirty="0"/>
              <a:t> while environmental issues, such as climate change, are the most partisan. This presents opportunities for Republicans to </a:t>
            </a:r>
            <a:r>
              <a:rPr lang="en-US" sz="2100" b="1" dirty="0"/>
              <a:t>win over independent voters </a:t>
            </a:r>
            <a:r>
              <a:rPr lang="en-US" sz="2100" dirty="0"/>
              <a:t>by tying economic, energy and environmental issues together—without alienating their base.  </a:t>
            </a:r>
          </a:p>
          <a:p>
            <a:pPr marL="457200" indent="-457200">
              <a:lnSpc>
                <a:spcPct val="100000"/>
              </a:lnSpc>
              <a:spcBef>
                <a:spcPts val="0"/>
              </a:spcBef>
              <a:spcAft>
                <a:spcPts val="600"/>
              </a:spcAft>
              <a:buClr>
                <a:srgbClr val="C0504D"/>
              </a:buClr>
              <a:buSzPct val="100000"/>
              <a:buFont typeface="+mj-lt"/>
              <a:buAutoNum type="arabicPeriod"/>
              <a:defRPr/>
            </a:pPr>
            <a:r>
              <a:rPr lang="en-US" sz="2100" dirty="0"/>
              <a:t>Over the past year, there has been an increase in the number of Americans who say </a:t>
            </a:r>
            <a:r>
              <a:rPr lang="en-US" sz="2100" b="1" dirty="0"/>
              <a:t>human-caused pollution contributes to climate change</a:t>
            </a:r>
            <a:r>
              <a:rPr lang="en-US" sz="2100" dirty="0"/>
              <a:t>—from </a:t>
            </a:r>
            <a:r>
              <a:rPr lang="en-US" sz="2100" b="1" dirty="0"/>
              <a:t>79 percent to 82 percent</a:t>
            </a:r>
            <a:r>
              <a:rPr lang="en-US" sz="2100" dirty="0"/>
              <a:t>—and say their lives have been </a:t>
            </a:r>
            <a:r>
              <a:rPr lang="en-US" sz="2100" b="1" dirty="0"/>
              <a:t>impacted by climate change—</a:t>
            </a:r>
            <a:r>
              <a:rPr lang="en-US" sz="2100" dirty="0"/>
              <a:t>from </a:t>
            </a:r>
            <a:r>
              <a:rPr lang="en-US" sz="2100" b="1" dirty="0"/>
              <a:t>39 percent </a:t>
            </a:r>
            <a:r>
              <a:rPr lang="en-US" sz="2100" dirty="0"/>
              <a:t>to </a:t>
            </a:r>
            <a:r>
              <a:rPr lang="en-US" sz="2100" b="1" dirty="0"/>
              <a:t>53 percent</a:t>
            </a:r>
            <a:r>
              <a:rPr lang="en-US" sz="2100" dirty="0"/>
              <a:t>. This reflects </a:t>
            </a:r>
            <a:r>
              <a:rPr lang="en-US" sz="2100" b="1" dirty="0"/>
              <a:t>upticks</a:t>
            </a:r>
            <a:r>
              <a:rPr lang="en-US" sz="2100" dirty="0"/>
              <a:t> in attitudes across </a:t>
            </a:r>
            <a:r>
              <a:rPr lang="en-US" sz="2100" b="1" dirty="0"/>
              <a:t>partisan</a:t>
            </a:r>
            <a:r>
              <a:rPr lang="en-US" sz="2100" dirty="0"/>
              <a:t>, </a:t>
            </a:r>
            <a:r>
              <a:rPr lang="en-US" sz="2100" b="1" dirty="0"/>
              <a:t>ideological </a:t>
            </a:r>
            <a:r>
              <a:rPr lang="en-US" sz="2100" dirty="0"/>
              <a:t>and g</a:t>
            </a:r>
            <a:r>
              <a:rPr lang="en-US" sz="2100" b="1" dirty="0"/>
              <a:t>enerational</a:t>
            </a:r>
            <a:r>
              <a:rPr lang="en-US" sz="2100" dirty="0"/>
              <a:t> lines.</a:t>
            </a:r>
          </a:p>
          <a:p>
            <a:pPr marL="457200" indent="-457200">
              <a:lnSpc>
                <a:spcPct val="100000"/>
              </a:lnSpc>
              <a:spcBef>
                <a:spcPts val="0"/>
              </a:spcBef>
              <a:spcAft>
                <a:spcPts val="600"/>
              </a:spcAft>
              <a:buClr>
                <a:srgbClr val="C0504D"/>
              </a:buClr>
              <a:buSzPct val="100000"/>
              <a:buFont typeface="+mj-lt"/>
              <a:buAutoNum type="arabicPeriod"/>
              <a:defRPr/>
            </a:pPr>
            <a:r>
              <a:rPr lang="en-US" sz="2100" dirty="0"/>
              <a:t>In greater numbers year-over-year, voters support the </a:t>
            </a:r>
            <a:r>
              <a:rPr lang="en-US" sz="2100" b="1" dirty="0"/>
              <a:t>federal government </a:t>
            </a:r>
            <a:r>
              <a:rPr lang="en-US" sz="2100" dirty="0"/>
              <a:t>taking more action to address climate change, which includes </a:t>
            </a:r>
            <a:r>
              <a:rPr lang="en-US" sz="2100" b="1" dirty="0"/>
              <a:t>accelerating the development </a:t>
            </a:r>
            <a:r>
              <a:rPr lang="en-US" sz="2100" dirty="0"/>
              <a:t>and use of </a:t>
            </a:r>
            <a:r>
              <a:rPr lang="en-US" sz="2100" b="1" dirty="0"/>
              <a:t>clean energy</a:t>
            </a:r>
            <a:r>
              <a:rPr lang="en-US" sz="2100" dirty="0"/>
              <a:t>.</a:t>
            </a:r>
            <a:endParaRPr lang="en-US" sz="2100" dirty="0">
              <a:latin typeface="Calibri" panose="020F0502020204030204" pitchFamily="34" charset="0"/>
              <a:cs typeface="Calibri" panose="020F0502020204030204" pitchFamily="34" charset="0"/>
            </a:endParaRPr>
          </a:p>
          <a:p>
            <a:pPr marL="457200" indent="-457200">
              <a:lnSpc>
                <a:spcPct val="100000"/>
              </a:lnSpc>
              <a:spcBef>
                <a:spcPts val="0"/>
              </a:spcBef>
              <a:spcAft>
                <a:spcPts val="600"/>
              </a:spcAft>
              <a:buClr>
                <a:srgbClr val="C0504D"/>
              </a:buClr>
              <a:buSzPct val="100000"/>
              <a:buFont typeface="+mj-lt"/>
              <a:buAutoNum type="arabicPeriod"/>
              <a:defRPr/>
            </a:pPr>
            <a:endParaRPr lang="en-US" sz="2000" dirty="0"/>
          </a:p>
          <a:p>
            <a:pPr marL="457200" indent="-457200">
              <a:lnSpc>
                <a:spcPct val="100000"/>
              </a:lnSpc>
              <a:spcBef>
                <a:spcPts val="0"/>
              </a:spcBef>
              <a:spcAft>
                <a:spcPts val="600"/>
              </a:spcAft>
              <a:buClr>
                <a:srgbClr val="C0504D"/>
              </a:buClr>
              <a:buSzPct val="100000"/>
              <a:buFont typeface="+mj-lt"/>
              <a:buAutoNum type="arabicPeriod"/>
              <a:defRPr/>
            </a:pPr>
            <a:endParaRPr lang="en-US" sz="2200" dirty="0"/>
          </a:p>
          <a:p>
            <a:pPr marL="457200" indent="-457200">
              <a:lnSpc>
                <a:spcPct val="100000"/>
              </a:lnSpc>
              <a:spcBef>
                <a:spcPts val="0"/>
              </a:spcBef>
              <a:spcAft>
                <a:spcPts val="600"/>
              </a:spcAft>
              <a:buClr>
                <a:srgbClr val="C0504D"/>
              </a:buClr>
              <a:buSzPct val="100000"/>
              <a:buFont typeface="+mj-lt"/>
              <a:buAutoNum type="arabicPeriod"/>
              <a:defRPr/>
            </a:pPr>
            <a:endParaRPr lang="en-US" sz="2200" dirty="0"/>
          </a:p>
          <a:p>
            <a:pPr marL="457200" lvl="0" indent="-457200">
              <a:lnSpc>
                <a:spcPct val="100000"/>
              </a:lnSpc>
              <a:spcBef>
                <a:spcPts val="0"/>
              </a:spcBef>
              <a:spcAft>
                <a:spcPts val="1200"/>
              </a:spcAft>
              <a:buClr>
                <a:srgbClr val="C0504D"/>
              </a:buClr>
              <a:buSzPct val="100000"/>
              <a:buFont typeface="+mj-lt"/>
              <a:buAutoNum type="arabicPeriod" startAt="4"/>
              <a:defRPr/>
            </a:pPr>
            <a:endParaRPr lang="en-US" sz="2400" dirty="0">
              <a:latin typeface="Calibri" panose="020F0502020204030204" pitchFamily="34" charset="0"/>
              <a:cs typeface="Calibri" panose="020F0502020204030204" pitchFamily="34" charset="0"/>
            </a:endParaRPr>
          </a:p>
          <a:p>
            <a:pPr marL="457200" lvl="0" indent="-457200">
              <a:lnSpc>
                <a:spcPct val="100000"/>
              </a:lnSpc>
              <a:spcBef>
                <a:spcPts val="0"/>
              </a:spcBef>
              <a:spcAft>
                <a:spcPts val="1200"/>
              </a:spcAft>
              <a:buClr>
                <a:srgbClr val="C0504D"/>
              </a:buClr>
              <a:buSzPct val="100000"/>
              <a:buFont typeface="+mj-lt"/>
              <a:buAutoNum type="arabicPeriod" startAt="2"/>
              <a:defRPr/>
            </a:pPr>
            <a:endParaRPr lang="en-US" sz="2400" dirty="0">
              <a:solidFill>
                <a:srgbClr val="333333"/>
              </a:solidFill>
            </a:endParaRPr>
          </a:p>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a:tabLst/>
              <a:defRPr/>
            </a:pPr>
            <a:endParaRPr kumimoji="0" lang="en-US" sz="2400" b="1"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pic>
        <p:nvPicPr>
          <p:cNvPr id="11" name="Picture 10" descr="Icon&#10;&#10;Description automatically generated">
            <a:extLst>
              <a:ext uri="{FF2B5EF4-FFF2-40B4-BE49-F238E27FC236}">
                <a16:creationId xmlns:a16="http://schemas.microsoft.com/office/drawing/2014/main" id="{6B460075-C709-D242-AEF8-4391D4968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31242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2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8D6982-06C8-40AD-B576-9AAFAD99D438}"/>
              </a:ext>
            </a:extLst>
          </p:cNvPr>
          <p:cNvSpPr/>
          <p:nvPr/>
        </p:nvSpPr>
        <p:spPr>
          <a:xfrm>
            <a:off x="0" y="-20320"/>
            <a:ext cx="9144000" cy="1451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4B384E-7D9E-A943-9C92-5F2E935A4522}"/>
              </a:ext>
            </a:extLst>
          </p:cNvPr>
          <p:cNvSpPr/>
          <p:nvPr/>
        </p:nvSpPr>
        <p:spPr>
          <a:xfrm>
            <a:off x="0" y="-15476"/>
            <a:ext cx="9144000" cy="109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a16="http://schemas.microsoft.com/office/drawing/2014/main" id="{42578817-D628-4AB8-BC7D-AC93E59D7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70" y="93854"/>
            <a:ext cx="2775310" cy="1268574"/>
          </a:xfrm>
          <a:prstGeom prst="rect">
            <a:avLst/>
          </a:prstGeom>
        </p:spPr>
      </p:pic>
      <p:sp>
        <p:nvSpPr>
          <p:cNvPr id="7" name="Title 1">
            <a:extLst>
              <a:ext uri="{FF2B5EF4-FFF2-40B4-BE49-F238E27FC236}">
                <a16:creationId xmlns:a16="http://schemas.microsoft.com/office/drawing/2014/main" id="{9EE6B1EB-24A9-4CDE-ADCC-67FF4527C990}"/>
              </a:ext>
            </a:extLst>
          </p:cNvPr>
          <p:cNvSpPr txBox="1">
            <a:spLocks/>
          </p:cNvSpPr>
          <p:nvPr/>
        </p:nvSpPr>
        <p:spPr>
          <a:xfrm>
            <a:off x="6270155" y="1751275"/>
            <a:ext cx="3178645" cy="1311965"/>
          </a:xfrm>
          <a:prstGeom prst="rect">
            <a:avLst/>
          </a:prstGeom>
        </p:spPr>
        <p:txBody>
          <a:bodyPr vert="horz" lIns="0" tIns="0" rIns="0" bIns="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Light" panose="020F0302020204030204"/>
                <a:ea typeface="+mj-ea"/>
                <a:cs typeface="+mj-cs"/>
              </a:rPr>
              <a:t>Neil Newhouse </a:t>
            </a:r>
            <a:br>
              <a:rPr kumimoji="0" lang="en-US" sz="4400" b="1" i="0" u="none" strike="noStrike" kern="1200" cap="none" spc="0" normalizeH="0" baseline="0" noProof="0" dirty="0">
                <a:ln>
                  <a:noFill/>
                </a:ln>
                <a:solidFill>
                  <a:srgbClr val="333333"/>
                </a:solidFill>
                <a:effectLst/>
                <a:uLnTx/>
                <a:uFillTx/>
                <a:latin typeface="Calibri Light" panose="020F0302020204030204"/>
                <a:ea typeface="+mj-ea"/>
                <a:cs typeface="+mj-cs"/>
              </a:rPr>
            </a:br>
            <a: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t>Partner</a:t>
            </a: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br>
              <a:rPr kumimoji="0" lang="en-US" sz="2400" b="1" i="0" u="none" strike="noStrike" kern="1200" cap="none" spc="600" normalizeH="0" baseline="0" noProof="0" dirty="0">
                <a:ln>
                  <a:noFill/>
                </a:ln>
                <a:solidFill>
                  <a:srgbClr val="333333"/>
                </a:solidFill>
                <a:effectLst/>
                <a:uLnTx/>
                <a:uFillTx/>
                <a:latin typeface="Calibri Light" panose="020F0302020204030204"/>
                <a:ea typeface="+mj-ea"/>
                <a:cs typeface="+mj-cs"/>
              </a:rPr>
            </a:br>
            <a:endParaRPr kumimoji="0" lang="en-US" sz="2400" b="0" i="0" u="none" strike="noStrike" kern="1200" cap="none" spc="600" normalizeH="0" baseline="0" noProof="0" dirty="0">
              <a:ln>
                <a:noFill/>
              </a:ln>
              <a:solidFill>
                <a:srgbClr val="333333"/>
              </a:solidFill>
              <a:effectLst/>
              <a:uLnTx/>
              <a:uFillTx/>
              <a:latin typeface="Calibri Light" panose="020F0302020204030204"/>
              <a:ea typeface="+mj-ea"/>
              <a:cs typeface="+mj-cs"/>
            </a:endParaRPr>
          </a:p>
        </p:txBody>
      </p:sp>
      <p:sp>
        <p:nvSpPr>
          <p:cNvPr id="8" name="Title 1">
            <a:extLst>
              <a:ext uri="{FF2B5EF4-FFF2-40B4-BE49-F238E27FC236}">
                <a16:creationId xmlns:a16="http://schemas.microsoft.com/office/drawing/2014/main" id="{84BCB7CC-B7B8-4A31-92F0-0C785AE15FA1}"/>
              </a:ext>
            </a:extLst>
          </p:cNvPr>
          <p:cNvSpPr txBox="1">
            <a:spLocks/>
          </p:cNvSpPr>
          <p:nvPr/>
        </p:nvSpPr>
        <p:spPr>
          <a:xfrm>
            <a:off x="6270155" y="2599385"/>
            <a:ext cx="3178645" cy="1311965"/>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Phone: (703) 836-7655</a:t>
            </a: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Email: </a:t>
            </a: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hlinkClick r:id="rId4"/>
              </a:rPr>
              <a:t>neil@pos.org</a:t>
            </a:r>
            <a:endPar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endParaRPr>
          </a:p>
          <a:p>
            <a:pPr marL="0" marR="0" lvl="0" indent="0" algn="l" defTabSz="914400" rtl="0" eaLnBrk="1" fontAlgn="auto" latinLnBrk="0" hangingPunct="1">
              <a:lnSpc>
                <a:spcPts val="158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j-ea"/>
                <a:cs typeface="+mj-cs"/>
              </a:rPr>
              <a:t>Twitter: @KCkid</a:t>
            </a:r>
          </a:p>
        </p:txBody>
      </p:sp>
      <p:sp>
        <p:nvSpPr>
          <p:cNvPr id="10" name="Rectangle 9">
            <a:extLst>
              <a:ext uri="{FF2B5EF4-FFF2-40B4-BE49-F238E27FC236}">
                <a16:creationId xmlns:a16="http://schemas.microsoft.com/office/drawing/2014/main" id="{FE185DF3-B0BC-8E4E-8C1C-9A3D03CC4CBD}"/>
              </a:ext>
            </a:extLst>
          </p:cNvPr>
          <p:cNvSpPr/>
          <p:nvPr/>
        </p:nvSpPr>
        <p:spPr>
          <a:xfrm>
            <a:off x="6175764" y="3517762"/>
            <a:ext cx="4572000" cy="584775"/>
          </a:xfrm>
          <a:prstGeom prst="rect">
            <a:avLst/>
          </a:prstGeom>
        </p:spPr>
        <p:txBody>
          <a:bodyPr>
            <a:spAutoFit/>
          </a:bodyPr>
          <a:lstStyle/>
          <a:p>
            <a:r>
              <a:rPr lang="en-US" b="1" dirty="0">
                <a:solidFill>
                  <a:srgbClr val="333333"/>
                </a:solidFill>
                <a:latin typeface="Calibri Light" panose="020F0302020204030204"/>
              </a:rPr>
              <a:t>Evan Dixon</a:t>
            </a:r>
          </a:p>
          <a:p>
            <a:r>
              <a:rPr lang="en-US" sz="1400" b="1" dirty="0">
                <a:solidFill>
                  <a:srgbClr val="333333"/>
                </a:solidFill>
                <a:latin typeface="Calibri Light" panose="020F0302020204030204"/>
              </a:rPr>
              <a:t>Communications Director, CRES </a:t>
            </a:r>
            <a:endParaRPr lang="en-US" sz="1400" dirty="0"/>
          </a:p>
        </p:txBody>
      </p:sp>
      <p:sp>
        <p:nvSpPr>
          <p:cNvPr id="11" name="Rectangle 10">
            <a:extLst>
              <a:ext uri="{FF2B5EF4-FFF2-40B4-BE49-F238E27FC236}">
                <a16:creationId xmlns:a16="http://schemas.microsoft.com/office/drawing/2014/main" id="{B3E85E4C-53D5-A341-8250-A1EA0B86E035}"/>
              </a:ext>
            </a:extLst>
          </p:cNvPr>
          <p:cNvSpPr/>
          <p:nvPr/>
        </p:nvSpPr>
        <p:spPr>
          <a:xfrm>
            <a:off x="6175764" y="4003157"/>
            <a:ext cx="4572000" cy="717504"/>
          </a:xfrm>
          <a:prstGeom prst="rect">
            <a:avLst/>
          </a:prstGeom>
        </p:spPr>
        <p:txBody>
          <a:bodyPr>
            <a:spAutoFit/>
          </a:bodyPr>
          <a:lstStyle/>
          <a:p>
            <a:pPr lvl="0" defTabSz="914400">
              <a:lnSpc>
                <a:spcPts val="1580"/>
              </a:lnSpc>
              <a:spcBef>
                <a:spcPct val="0"/>
              </a:spcBef>
              <a:defRPr/>
            </a:pPr>
            <a:r>
              <a:rPr lang="en-US" sz="1600" dirty="0">
                <a:solidFill>
                  <a:srgbClr val="333333"/>
                </a:solidFill>
              </a:rPr>
              <a:t>Phone: (202) 893-8845</a:t>
            </a:r>
          </a:p>
          <a:p>
            <a:pPr lvl="0" defTabSz="914400">
              <a:lnSpc>
                <a:spcPts val="1580"/>
              </a:lnSpc>
              <a:spcBef>
                <a:spcPct val="0"/>
              </a:spcBef>
              <a:defRPr/>
            </a:pPr>
            <a:r>
              <a:rPr lang="en-US" sz="1600" dirty="0">
                <a:solidFill>
                  <a:srgbClr val="333333"/>
                </a:solidFill>
              </a:rPr>
              <a:t>Email: </a:t>
            </a:r>
            <a:r>
              <a:rPr lang="en-US" sz="1600" dirty="0">
                <a:solidFill>
                  <a:srgbClr val="333333"/>
                </a:solidFill>
                <a:hlinkClick r:id="rId5"/>
              </a:rPr>
              <a:t>edixon@cresenergy.com</a:t>
            </a:r>
            <a:r>
              <a:rPr lang="en-US" sz="1600" dirty="0">
                <a:solidFill>
                  <a:srgbClr val="333333"/>
                </a:solidFill>
              </a:rPr>
              <a:t> </a:t>
            </a:r>
          </a:p>
          <a:p>
            <a:pPr lvl="0" defTabSz="914400">
              <a:lnSpc>
                <a:spcPts val="1580"/>
              </a:lnSpc>
              <a:spcBef>
                <a:spcPct val="0"/>
              </a:spcBef>
              <a:defRPr/>
            </a:pPr>
            <a:endParaRPr lang="en-US" sz="1600" dirty="0">
              <a:solidFill>
                <a:srgbClr val="333333"/>
              </a:solidFill>
            </a:endParaRPr>
          </a:p>
        </p:txBody>
      </p:sp>
      <p:pic>
        <p:nvPicPr>
          <p:cNvPr id="13" name="Picture 12" descr="A picture containing text&#10;&#10;Description automatically generated">
            <a:extLst>
              <a:ext uri="{FF2B5EF4-FFF2-40B4-BE49-F238E27FC236}">
                <a16:creationId xmlns:a16="http://schemas.microsoft.com/office/drawing/2014/main" id="{BE011DC0-1CAA-C142-949E-F7506FBBAA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1315" y="135131"/>
            <a:ext cx="2575420" cy="1066853"/>
          </a:xfrm>
          <a:prstGeom prst="rect">
            <a:avLst/>
          </a:prstGeom>
        </p:spPr>
      </p:pic>
    </p:spTree>
    <p:extLst>
      <p:ext uri="{BB962C8B-B14F-4D97-AF65-F5344CB8AC3E}">
        <p14:creationId xmlns:p14="http://schemas.microsoft.com/office/powerpoint/2010/main" val="34957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b="1" dirty="0">
                <a:solidFill>
                  <a:srgbClr val="333333"/>
                </a:solidFill>
                <a:latin typeface="Calibri" panose="020F0502020204030204"/>
              </a:rPr>
              <a:t>KEY FINDINGS</a:t>
            </a:r>
            <a:endParaRPr lang="en-US" sz="2400" b="1"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6" name="Content Placeholder 2">
            <a:extLst>
              <a:ext uri="{FF2B5EF4-FFF2-40B4-BE49-F238E27FC236}">
                <a16:creationId xmlns:a16="http://schemas.microsoft.com/office/drawing/2014/main" id="{8973CF0B-A578-4136-B18D-03CC484A740A}"/>
              </a:ext>
            </a:extLst>
          </p:cNvPr>
          <p:cNvSpPr txBox="1">
            <a:spLocks/>
          </p:cNvSpPr>
          <p:nvPr/>
        </p:nvSpPr>
        <p:spPr>
          <a:xfrm>
            <a:off x="276381" y="1005418"/>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1200"/>
              </a:spcAft>
              <a:buClr>
                <a:srgbClr val="C0504D"/>
              </a:buClr>
              <a:buSzPct val="100000"/>
              <a:buFont typeface="+mj-lt"/>
              <a:buAutoNum type="arabicPeriod" startAt="10"/>
              <a:tabLst/>
              <a:defRPr/>
            </a:pPr>
            <a:endParaRPr kumimoji="0" lang="en-US" sz="240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2">
            <a:extLst>
              <a:ext uri="{28A0092B-C50C-407E-A947-70E740481C1C}">
                <a14:useLocalDpi xmlns:a14="http://schemas.microsoft.com/office/drawing/2010/main" val="0"/>
              </a:ext>
            </a:extLst>
          </a:blip>
          <a:srcRect b="93078"/>
          <a:stretch/>
        </p:blipFill>
        <p:spPr>
          <a:xfrm>
            <a:off x="276381" y="796357"/>
            <a:ext cx="3957400" cy="20906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E51F33-88A4-43D4-91D3-3BBC85164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684" y="6441446"/>
            <a:ext cx="1313336" cy="284498"/>
          </a:xfrm>
          <a:prstGeom prst="rect">
            <a:avLst/>
          </a:prstGeom>
        </p:spPr>
      </p:pic>
      <p:sp>
        <p:nvSpPr>
          <p:cNvPr id="11" name="Content Placeholder 2">
            <a:extLst>
              <a:ext uri="{FF2B5EF4-FFF2-40B4-BE49-F238E27FC236}">
                <a16:creationId xmlns:a16="http://schemas.microsoft.com/office/drawing/2014/main" id="{73A2C5D2-5C3F-4BA2-81DB-2496A1058854}"/>
              </a:ext>
            </a:extLst>
          </p:cNvPr>
          <p:cNvSpPr txBox="1">
            <a:spLocks/>
          </p:cNvSpPr>
          <p:nvPr/>
        </p:nvSpPr>
        <p:spPr>
          <a:xfrm>
            <a:off x="276381" y="1005418"/>
            <a:ext cx="8437885" cy="377409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00000"/>
              </a:lnSpc>
              <a:spcBef>
                <a:spcPts val="0"/>
              </a:spcBef>
              <a:spcAft>
                <a:spcPts val="600"/>
              </a:spcAft>
              <a:buClr>
                <a:srgbClr val="C0504D"/>
              </a:buClr>
              <a:buSzPct val="100000"/>
              <a:buFont typeface="+mj-lt"/>
              <a:buAutoNum type="arabicPeriod" startAt="4"/>
              <a:defRPr/>
            </a:pPr>
            <a:r>
              <a:rPr lang="en-US" sz="2000" dirty="0">
                <a:latin typeface="Calibri" panose="020F0502020204030204" pitchFamily="34" charset="0"/>
                <a:cs typeface="Calibri" panose="020F0502020204030204" pitchFamily="34" charset="0"/>
              </a:rPr>
              <a:t>Americans </a:t>
            </a:r>
            <a:r>
              <a:rPr lang="en-US" sz="2000" b="1" dirty="0">
                <a:latin typeface="Calibri" panose="020F0502020204030204" pitchFamily="34" charset="0"/>
                <a:cs typeface="Calibri" panose="020F0502020204030204" pitchFamily="34" charset="0"/>
              </a:rPr>
              <a:t>across party lines overwhelmingly support “common-sense” ideas</a:t>
            </a:r>
            <a:r>
              <a:rPr lang="en-US" sz="2000" dirty="0">
                <a:latin typeface="Calibri" panose="020F0502020204030204" pitchFamily="34" charset="0"/>
                <a:cs typeface="Calibri" panose="020F0502020204030204" pitchFamily="34" charset="0"/>
              </a:rPr>
              <a:t> to expand the government's commitment to clean energy—ranging from </a:t>
            </a:r>
            <a:r>
              <a:rPr lang="en-US" sz="2000" b="1" dirty="0">
                <a:latin typeface="Calibri" panose="020F0502020204030204" pitchFamily="34" charset="0"/>
                <a:cs typeface="Calibri" panose="020F0502020204030204" pitchFamily="34" charset="0"/>
              </a:rPr>
              <a:t>tax incentives </a:t>
            </a:r>
            <a:r>
              <a:rPr lang="en-US" sz="2000" dirty="0">
                <a:latin typeface="Calibri" panose="020F0502020204030204" pitchFamily="34" charset="0"/>
                <a:cs typeface="Calibri" panose="020F0502020204030204" pitchFamily="34" charset="0"/>
              </a:rPr>
              <a:t>to </a:t>
            </a:r>
            <a:r>
              <a:rPr lang="en-US" sz="2000" b="1" dirty="0">
                <a:latin typeface="Calibri" panose="020F0502020204030204" pitchFamily="34" charset="0"/>
                <a:cs typeface="Calibri" panose="020F0502020204030204" pitchFamily="34" charset="0"/>
              </a:rPr>
              <a:t>reducing regulatory red tape </a:t>
            </a:r>
            <a:r>
              <a:rPr lang="en-US" sz="2000" dirty="0">
                <a:latin typeface="Calibri" panose="020F0502020204030204" pitchFamily="34" charset="0"/>
                <a:cs typeface="Calibri" panose="020F0502020204030204" pitchFamily="34" charset="0"/>
              </a:rPr>
              <a:t>to holding </a:t>
            </a:r>
            <a:r>
              <a:rPr lang="en-US" sz="2000" b="1" dirty="0">
                <a:latin typeface="Calibri" panose="020F0502020204030204" pitchFamily="34" charset="0"/>
                <a:cs typeface="Calibri" panose="020F0502020204030204" pitchFamily="34" charset="0"/>
              </a:rPr>
              <a:t>foreign countries </a:t>
            </a:r>
            <a:r>
              <a:rPr lang="en-US" sz="2000" dirty="0">
                <a:latin typeface="Calibri" panose="020F0502020204030204" pitchFamily="34" charset="0"/>
                <a:cs typeface="Calibri" panose="020F0502020204030204" pitchFamily="34" charset="0"/>
              </a:rPr>
              <a:t>to their </a:t>
            </a:r>
            <a:r>
              <a:rPr lang="en-US" sz="2000" b="1" dirty="0">
                <a:latin typeface="Calibri" panose="020F0502020204030204" pitchFamily="34" charset="0"/>
                <a:cs typeface="Calibri" panose="020F0502020204030204" pitchFamily="34" charset="0"/>
              </a:rPr>
              <a:t>emission-reduction commitments</a:t>
            </a:r>
            <a:r>
              <a:rPr lang="en-US" sz="2000" dirty="0">
                <a:latin typeface="Calibri" panose="020F0502020204030204" pitchFamily="34" charset="0"/>
                <a:cs typeface="Calibri" panose="020F0502020204030204" pitchFamily="34" charset="0"/>
              </a:rPr>
              <a:t>.</a:t>
            </a:r>
          </a:p>
          <a:p>
            <a:pPr marL="457200" indent="-457200">
              <a:lnSpc>
                <a:spcPct val="100000"/>
              </a:lnSpc>
              <a:spcBef>
                <a:spcPts val="0"/>
              </a:spcBef>
              <a:spcAft>
                <a:spcPts val="600"/>
              </a:spcAft>
              <a:buClr>
                <a:srgbClr val="C0504D"/>
              </a:buClr>
              <a:buSzPct val="100000"/>
              <a:buFont typeface="+mj-lt"/>
              <a:buAutoNum type="arabicPeriod" startAt="4"/>
              <a:defRPr/>
            </a:pPr>
            <a:r>
              <a:rPr lang="en-US" sz="2000" dirty="0"/>
              <a:t>Americans </a:t>
            </a:r>
            <a:r>
              <a:rPr lang="en-US" sz="2000" b="1" dirty="0"/>
              <a:t>believe natural gas is</a:t>
            </a:r>
            <a:r>
              <a:rPr lang="en-US" sz="2000" dirty="0"/>
              <a:t> </a:t>
            </a:r>
            <a:r>
              <a:rPr lang="en-US" sz="2000" b="1" dirty="0"/>
              <a:t>affordable</a:t>
            </a:r>
            <a:r>
              <a:rPr lang="en-US" sz="2000" dirty="0"/>
              <a:t>, </a:t>
            </a:r>
            <a:r>
              <a:rPr lang="en-US" sz="2000" b="1" dirty="0"/>
              <a:t>plentiful</a:t>
            </a:r>
            <a:r>
              <a:rPr lang="en-US" sz="2000" dirty="0"/>
              <a:t>, </a:t>
            </a:r>
            <a:r>
              <a:rPr lang="en-US" sz="2000" b="1" dirty="0"/>
              <a:t>reliable</a:t>
            </a:r>
            <a:r>
              <a:rPr lang="en-US" sz="2000" dirty="0"/>
              <a:t>, </a:t>
            </a:r>
            <a:r>
              <a:rPr lang="en-US" sz="2000" b="1" dirty="0"/>
              <a:t>clean</a:t>
            </a:r>
            <a:r>
              <a:rPr lang="en-US" sz="2000" dirty="0"/>
              <a:t> and will be an important part of building an energy-independent, </a:t>
            </a:r>
            <a:r>
              <a:rPr lang="en-US" sz="2000" b="1" dirty="0"/>
              <a:t>“all of the above” </a:t>
            </a:r>
            <a:r>
              <a:rPr lang="en-US" sz="2000" dirty="0"/>
              <a:t>energy mix for decades to come. </a:t>
            </a:r>
            <a:r>
              <a:rPr lang="en-US" sz="2000" b="1" dirty="0"/>
              <a:t>Independent</a:t>
            </a:r>
            <a:r>
              <a:rPr lang="en-US" sz="2000" dirty="0"/>
              <a:t> and Republican voters </a:t>
            </a:r>
            <a:r>
              <a:rPr lang="en-US" sz="2000" b="1" dirty="0"/>
              <a:t>oppose</a:t>
            </a:r>
            <a:r>
              <a:rPr lang="en-US" sz="2000" dirty="0"/>
              <a:t> </a:t>
            </a:r>
            <a:r>
              <a:rPr lang="en-US" sz="2000" b="1" dirty="0"/>
              <a:t>policies taxing or eliminating natural gas</a:t>
            </a:r>
            <a:r>
              <a:rPr lang="en-US" sz="2000" dirty="0"/>
              <a:t>. </a:t>
            </a:r>
            <a:endParaRPr lang="en-US" sz="2000" dirty="0">
              <a:latin typeface="Calibri" panose="020F0502020204030204" pitchFamily="34" charset="0"/>
              <a:cs typeface="Calibri" panose="020F0502020204030204" pitchFamily="34" charset="0"/>
            </a:endParaRPr>
          </a:p>
          <a:p>
            <a:pPr marL="457200" indent="-457200">
              <a:lnSpc>
                <a:spcPct val="100000"/>
              </a:lnSpc>
              <a:spcBef>
                <a:spcPts val="0"/>
              </a:spcBef>
              <a:spcAft>
                <a:spcPts val="600"/>
              </a:spcAft>
              <a:buClr>
                <a:srgbClr val="C0504D"/>
              </a:buClr>
              <a:buSzPct val="100000"/>
              <a:buFont typeface="+mj-lt"/>
              <a:buAutoNum type="arabicPeriod" startAt="4"/>
              <a:defRPr/>
            </a:pPr>
            <a:r>
              <a:rPr lang="en-US" sz="2000" dirty="0"/>
              <a:t>Voters are more likely to </a:t>
            </a:r>
            <a:r>
              <a:rPr lang="en-US" sz="2000" b="1" dirty="0"/>
              <a:t>support a candidate</a:t>
            </a:r>
            <a:r>
              <a:rPr lang="en-US" sz="2000" dirty="0"/>
              <a:t> who endorses policies </a:t>
            </a:r>
            <a:r>
              <a:rPr lang="en-US" sz="2000" b="1" dirty="0"/>
              <a:t>addressing climate change and clean energy</a:t>
            </a:r>
            <a:r>
              <a:rPr lang="en-US" sz="2000" dirty="0"/>
              <a:t>; that’s especially the case for </a:t>
            </a:r>
            <a:r>
              <a:rPr lang="en-US" sz="2000" b="1" dirty="0"/>
              <a:t>key swing 2022 constituencies</a:t>
            </a:r>
            <a:r>
              <a:rPr lang="en-US" sz="2000" dirty="0"/>
              <a:t>.  </a:t>
            </a:r>
          </a:p>
          <a:p>
            <a:pPr marL="457200" indent="-457200">
              <a:lnSpc>
                <a:spcPct val="100000"/>
              </a:lnSpc>
              <a:spcBef>
                <a:spcPts val="0"/>
              </a:spcBef>
              <a:spcAft>
                <a:spcPts val="600"/>
              </a:spcAft>
              <a:buClr>
                <a:srgbClr val="C0504D"/>
              </a:buClr>
              <a:buSzPct val="100000"/>
              <a:buFont typeface="+mj-lt"/>
              <a:buAutoNum type="arabicPeriod" startAt="4"/>
              <a:defRPr/>
            </a:pPr>
            <a:r>
              <a:rPr lang="en-US" sz="2000" dirty="0"/>
              <a:t>Following the </a:t>
            </a:r>
            <a:r>
              <a:rPr lang="en-US" sz="2000" b="1" dirty="0"/>
              <a:t>cancellation of the Keystone XL </a:t>
            </a:r>
            <a:r>
              <a:rPr lang="en-US" sz="2000" dirty="0"/>
              <a:t>pipeline and other actions, a mere </a:t>
            </a:r>
            <a:r>
              <a:rPr lang="en-US" sz="2000" b="1" dirty="0"/>
              <a:t>16 percent </a:t>
            </a:r>
            <a:r>
              <a:rPr lang="en-US" sz="2000" dirty="0"/>
              <a:t>of voters believe the </a:t>
            </a:r>
            <a:r>
              <a:rPr lang="en-US" sz="2000" b="1" dirty="0"/>
              <a:t>United States </a:t>
            </a:r>
            <a:r>
              <a:rPr lang="en-US" sz="2000" dirty="0"/>
              <a:t>is </a:t>
            </a:r>
            <a:r>
              <a:rPr lang="en-US" sz="2000" b="1" dirty="0"/>
              <a:t>energy independent</a:t>
            </a:r>
            <a:r>
              <a:rPr lang="en-US" sz="2000" dirty="0"/>
              <a:t>—a reality making headlines as the situation between Russia and Ukraine unfolds.</a:t>
            </a:r>
            <a:endParaRPr lang="en-US" sz="2200" dirty="0"/>
          </a:p>
          <a:p>
            <a:pPr marL="457200" indent="-457200">
              <a:lnSpc>
                <a:spcPct val="100000"/>
              </a:lnSpc>
              <a:spcBef>
                <a:spcPts val="0"/>
              </a:spcBef>
              <a:spcAft>
                <a:spcPts val="600"/>
              </a:spcAft>
              <a:buClr>
                <a:srgbClr val="C0504D"/>
              </a:buClr>
              <a:buSzPct val="100000"/>
              <a:buFont typeface="+mj-lt"/>
              <a:buAutoNum type="arabicPeriod" startAt="4"/>
              <a:defRPr/>
            </a:pPr>
            <a:endParaRPr lang="en-US" sz="2200" strike="sngStrike" dirty="0"/>
          </a:p>
        </p:txBody>
      </p:sp>
      <p:pic>
        <p:nvPicPr>
          <p:cNvPr id="13" name="Picture 12" descr="Icon&#10;&#10;Description automatically generated">
            <a:extLst>
              <a:ext uri="{FF2B5EF4-FFF2-40B4-BE49-F238E27FC236}">
                <a16:creationId xmlns:a16="http://schemas.microsoft.com/office/drawing/2014/main" id="{BD188AEC-B0DC-9E44-91FD-CDBC63853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896" y="6343802"/>
            <a:ext cx="1083618" cy="448882"/>
          </a:xfrm>
          <a:prstGeom prst="rect">
            <a:avLst/>
          </a:prstGeom>
        </p:spPr>
      </p:pic>
    </p:spTree>
    <p:extLst>
      <p:ext uri="{BB962C8B-B14F-4D97-AF65-F5344CB8AC3E}">
        <p14:creationId xmlns:p14="http://schemas.microsoft.com/office/powerpoint/2010/main" val="276380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Voters aren’t pleased with the direction of the country or their political leaders.</a:t>
            </a:r>
            <a:endParaRPr lang="en-US" sz="2400" dirty="0">
              <a:solidFill>
                <a:srgbClr val="333333"/>
              </a:solidFill>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1593270" y="6277673"/>
            <a:ext cx="5561859"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Generally speaking, would you say that things in the country are going in the right direction, or have they pretty seriously gotten off on the wrong track?/Do you strongly approve, somewhat approve, somewhat disapprove, or strongly disapprove of the job Joe Biden is doing as President?</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181465186"/>
              </p:ext>
            </p:extLst>
          </p:nvPr>
        </p:nvGraphicFramePr>
        <p:xfrm>
          <a:off x="0" y="1700099"/>
          <a:ext cx="4559179" cy="4880109"/>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a:extLst>
              <a:ext uri="{FF2B5EF4-FFF2-40B4-BE49-F238E27FC236}">
                <a16:creationId xmlns:a16="http://schemas.microsoft.com/office/drawing/2014/main" id="{B1B29082-3FA0-4252-B93D-82EBD8CDF3B5}"/>
              </a:ext>
            </a:extLst>
          </p:cNvPr>
          <p:cNvSpPr/>
          <p:nvPr/>
        </p:nvSpPr>
        <p:spPr>
          <a:xfrm>
            <a:off x="2518947" y="1880644"/>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7030A0"/>
                </a:solidFill>
                <a:latin typeface="Calibri" panose="020F0502020204030204"/>
              </a:rPr>
              <a:t>-43</a:t>
            </a:r>
            <a:endParaRPr kumimoji="0" lang="en-US"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1367019" y="1880644"/>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-84</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3549489" y="1880644"/>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17</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graphicFrame>
        <p:nvGraphicFramePr>
          <p:cNvPr id="25" name="Chart 24">
            <a:extLst>
              <a:ext uri="{FF2B5EF4-FFF2-40B4-BE49-F238E27FC236}">
                <a16:creationId xmlns:a16="http://schemas.microsoft.com/office/drawing/2014/main" id="{14CE0C84-4AE7-4AE6-B4CF-46D07991EBC1}"/>
              </a:ext>
            </a:extLst>
          </p:cNvPr>
          <p:cNvGraphicFramePr/>
          <p:nvPr>
            <p:extLst>
              <p:ext uri="{D42A27DB-BD31-4B8C-83A1-F6EECF244321}">
                <p14:modId xmlns:p14="http://schemas.microsoft.com/office/powerpoint/2010/main" val="1835015340"/>
              </p:ext>
            </p:extLst>
          </p:nvPr>
        </p:nvGraphicFramePr>
        <p:xfrm>
          <a:off x="4497648" y="1686104"/>
          <a:ext cx="2414819" cy="4880109"/>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1828A952-BFBE-4119-B123-1E065CB691D3}"/>
              </a:ext>
            </a:extLst>
          </p:cNvPr>
          <p:cNvSpPr txBox="1"/>
          <p:nvPr/>
        </p:nvSpPr>
        <p:spPr>
          <a:xfrm>
            <a:off x="641092" y="1133538"/>
            <a:ext cx="3386629" cy="369332"/>
          </a:xfrm>
          <a:prstGeom prst="rect">
            <a:avLst/>
          </a:prstGeom>
          <a:noFill/>
        </p:spPr>
        <p:txBody>
          <a:bodyPr wrap="square" rtlCol="0">
            <a:spAutoFit/>
          </a:bodyPr>
          <a:lstStyle/>
          <a:p>
            <a:pPr algn="ctr"/>
            <a:r>
              <a:rPr lang="en-US" i="1" u="sng" dirty="0">
                <a:solidFill>
                  <a:schemeClr val="bg2">
                    <a:lumMod val="25000"/>
                  </a:schemeClr>
                </a:solidFill>
              </a:rPr>
              <a:t>Mood of Country </a:t>
            </a:r>
          </a:p>
        </p:txBody>
      </p:sp>
      <p:sp>
        <p:nvSpPr>
          <p:cNvPr id="27" name="TextBox 1">
            <a:extLst>
              <a:ext uri="{FF2B5EF4-FFF2-40B4-BE49-F238E27FC236}">
                <a16:creationId xmlns:a16="http://schemas.microsoft.com/office/drawing/2014/main" id="{620ACE69-9207-4111-9CA6-E1C02AFFA7D8}"/>
              </a:ext>
            </a:extLst>
          </p:cNvPr>
          <p:cNvSpPr txBox="1"/>
          <p:nvPr/>
        </p:nvSpPr>
        <p:spPr>
          <a:xfrm>
            <a:off x="-58223" y="5390753"/>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RD</a:t>
            </a:r>
          </a:p>
        </p:txBody>
      </p:sp>
      <p:sp>
        <p:nvSpPr>
          <p:cNvPr id="34" name="TextBox 1">
            <a:extLst>
              <a:ext uri="{FF2B5EF4-FFF2-40B4-BE49-F238E27FC236}">
                <a16:creationId xmlns:a16="http://schemas.microsoft.com/office/drawing/2014/main" id="{6744EB1A-A33B-47C5-BB3C-9CC4CA0549DA}"/>
              </a:ext>
            </a:extLst>
          </p:cNvPr>
          <p:cNvSpPr txBox="1"/>
          <p:nvPr/>
        </p:nvSpPr>
        <p:spPr>
          <a:xfrm>
            <a:off x="460754" y="5400263"/>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WT</a:t>
            </a:r>
          </a:p>
        </p:txBody>
      </p:sp>
      <p:graphicFrame>
        <p:nvGraphicFramePr>
          <p:cNvPr id="41" name="Chart 40">
            <a:extLst>
              <a:ext uri="{FF2B5EF4-FFF2-40B4-BE49-F238E27FC236}">
                <a16:creationId xmlns:a16="http://schemas.microsoft.com/office/drawing/2014/main" id="{6225AF86-E660-48F9-A6FF-5EA5AF0F1797}"/>
              </a:ext>
            </a:extLst>
          </p:cNvPr>
          <p:cNvGraphicFramePr/>
          <p:nvPr>
            <p:extLst>
              <p:ext uri="{D42A27DB-BD31-4B8C-83A1-F6EECF244321}">
                <p14:modId xmlns:p14="http://schemas.microsoft.com/office/powerpoint/2010/main" val="1183881670"/>
              </p:ext>
            </p:extLst>
          </p:nvPr>
        </p:nvGraphicFramePr>
        <p:xfrm>
          <a:off x="6693348" y="1700099"/>
          <a:ext cx="2450652" cy="4538899"/>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a:extLst>
              <a:ext uri="{FF2B5EF4-FFF2-40B4-BE49-F238E27FC236}">
                <a16:creationId xmlns:a16="http://schemas.microsoft.com/office/drawing/2014/main" id="{6E664F67-56AF-437C-9978-AA64FC6B21A0}"/>
              </a:ext>
            </a:extLst>
          </p:cNvPr>
          <p:cNvSpPr txBox="1"/>
          <p:nvPr/>
        </p:nvSpPr>
        <p:spPr>
          <a:xfrm>
            <a:off x="6338036" y="1133538"/>
            <a:ext cx="3386629" cy="369332"/>
          </a:xfrm>
          <a:prstGeom prst="rect">
            <a:avLst/>
          </a:prstGeom>
          <a:noFill/>
        </p:spPr>
        <p:txBody>
          <a:bodyPr wrap="square" rtlCol="0">
            <a:spAutoFit/>
          </a:bodyPr>
          <a:lstStyle/>
          <a:p>
            <a:pPr algn="ctr"/>
            <a:r>
              <a:rPr lang="en-US" i="1" u="sng" dirty="0">
                <a:solidFill>
                  <a:schemeClr val="bg2">
                    <a:lumMod val="25000"/>
                  </a:schemeClr>
                </a:solidFill>
              </a:rPr>
              <a:t>Congress Job Approval </a:t>
            </a:r>
          </a:p>
        </p:txBody>
      </p:sp>
      <p:sp>
        <p:nvSpPr>
          <p:cNvPr id="48" name="TextBox 1">
            <a:extLst>
              <a:ext uri="{FF2B5EF4-FFF2-40B4-BE49-F238E27FC236}">
                <a16:creationId xmlns:a16="http://schemas.microsoft.com/office/drawing/2014/main" id="{48363FC0-F625-432F-BD37-F43DE27914EB}"/>
              </a:ext>
            </a:extLst>
          </p:cNvPr>
          <p:cNvSpPr txBox="1"/>
          <p:nvPr/>
        </p:nvSpPr>
        <p:spPr>
          <a:xfrm>
            <a:off x="4847146" y="3192982"/>
            <a:ext cx="98558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DISAPP</a:t>
            </a:r>
          </a:p>
        </p:txBody>
      </p:sp>
      <p:sp>
        <p:nvSpPr>
          <p:cNvPr id="49" name="TextBox 1">
            <a:extLst>
              <a:ext uri="{FF2B5EF4-FFF2-40B4-BE49-F238E27FC236}">
                <a16:creationId xmlns:a16="http://schemas.microsoft.com/office/drawing/2014/main" id="{27F42475-F09A-426F-93C7-069A9C2D6A8F}"/>
              </a:ext>
            </a:extLst>
          </p:cNvPr>
          <p:cNvSpPr txBox="1"/>
          <p:nvPr/>
        </p:nvSpPr>
        <p:spPr>
          <a:xfrm>
            <a:off x="4463812" y="3197902"/>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APP</a:t>
            </a:r>
          </a:p>
        </p:txBody>
      </p:sp>
      <p:sp>
        <p:nvSpPr>
          <p:cNvPr id="54" name="Rectangle 53">
            <a:extLst>
              <a:ext uri="{FF2B5EF4-FFF2-40B4-BE49-F238E27FC236}">
                <a16:creationId xmlns:a16="http://schemas.microsoft.com/office/drawing/2014/main" id="{E1696071-C58D-472D-9D6F-4F1FDA3E3B73}"/>
              </a:ext>
            </a:extLst>
          </p:cNvPr>
          <p:cNvSpPr/>
          <p:nvPr/>
        </p:nvSpPr>
        <p:spPr>
          <a:xfrm>
            <a:off x="248709" y="1893660"/>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-35</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flipH="1">
            <a:off x="4586107" y="1357141"/>
            <a:ext cx="14049" cy="4646094"/>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A7CB64E1-BC36-4AC3-A1DF-127868D63EAB}"/>
              </a:ext>
            </a:extLst>
          </p:cNvPr>
          <p:cNvCxnSpPr>
            <a:cxnSpLocks/>
          </p:cNvCxnSpPr>
          <p:nvPr/>
        </p:nvCxnSpPr>
        <p:spPr>
          <a:xfrm>
            <a:off x="1132516" y="1502870"/>
            <a:ext cx="0" cy="4495719"/>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sp>
        <p:nvSpPr>
          <p:cNvPr id="66" name="TextBox 1">
            <a:extLst>
              <a:ext uri="{FF2B5EF4-FFF2-40B4-BE49-F238E27FC236}">
                <a16:creationId xmlns:a16="http://schemas.microsoft.com/office/drawing/2014/main" id="{D5E9F8DD-FBE1-4523-8074-EE1F89F98017}"/>
              </a:ext>
            </a:extLst>
          </p:cNvPr>
          <p:cNvSpPr txBox="1"/>
          <p:nvPr/>
        </p:nvSpPr>
        <p:spPr>
          <a:xfrm>
            <a:off x="1092135" y="5421793"/>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RD</a:t>
            </a:r>
          </a:p>
        </p:txBody>
      </p:sp>
      <p:sp>
        <p:nvSpPr>
          <p:cNvPr id="67" name="TextBox 1">
            <a:extLst>
              <a:ext uri="{FF2B5EF4-FFF2-40B4-BE49-F238E27FC236}">
                <a16:creationId xmlns:a16="http://schemas.microsoft.com/office/drawing/2014/main" id="{8DEA5C6A-4029-44D4-B95E-588752886ECD}"/>
              </a:ext>
            </a:extLst>
          </p:cNvPr>
          <p:cNvSpPr txBox="1"/>
          <p:nvPr/>
        </p:nvSpPr>
        <p:spPr>
          <a:xfrm>
            <a:off x="1611112" y="5407239"/>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WT</a:t>
            </a:r>
          </a:p>
        </p:txBody>
      </p:sp>
      <p:sp>
        <p:nvSpPr>
          <p:cNvPr id="68" name="TextBox 1">
            <a:extLst>
              <a:ext uri="{FF2B5EF4-FFF2-40B4-BE49-F238E27FC236}">
                <a16:creationId xmlns:a16="http://schemas.microsoft.com/office/drawing/2014/main" id="{3A4E9118-A4F2-4A37-8E8D-2B4148C6390C}"/>
              </a:ext>
            </a:extLst>
          </p:cNvPr>
          <p:cNvSpPr txBox="1"/>
          <p:nvPr/>
        </p:nvSpPr>
        <p:spPr>
          <a:xfrm>
            <a:off x="2231529" y="5392308"/>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RD</a:t>
            </a:r>
          </a:p>
        </p:txBody>
      </p:sp>
      <p:sp>
        <p:nvSpPr>
          <p:cNvPr id="69" name="TextBox 1">
            <a:extLst>
              <a:ext uri="{FF2B5EF4-FFF2-40B4-BE49-F238E27FC236}">
                <a16:creationId xmlns:a16="http://schemas.microsoft.com/office/drawing/2014/main" id="{CF86B1AD-2791-4881-AFCD-5F6F12321C40}"/>
              </a:ext>
            </a:extLst>
          </p:cNvPr>
          <p:cNvSpPr txBox="1"/>
          <p:nvPr/>
        </p:nvSpPr>
        <p:spPr>
          <a:xfrm>
            <a:off x="2750506" y="5401818"/>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WT</a:t>
            </a:r>
          </a:p>
        </p:txBody>
      </p:sp>
      <p:sp>
        <p:nvSpPr>
          <p:cNvPr id="70" name="TextBox 1">
            <a:extLst>
              <a:ext uri="{FF2B5EF4-FFF2-40B4-BE49-F238E27FC236}">
                <a16:creationId xmlns:a16="http://schemas.microsoft.com/office/drawing/2014/main" id="{E43B9E4F-C00A-4A1A-8DBB-75B23909E10A}"/>
              </a:ext>
            </a:extLst>
          </p:cNvPr>
          <p:cNvSpPr txBox="1"/>
          <p:nvPr/>
        </p:nvSpPr>
        <p:spPr>
          <a:xfrm>
            <a:off x="3371683" y="5401209"/>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RD</a:t>
            </a:r>
          </a:p>
        </p:txBody>
      </p:sp>
      <p:sp>
        <p:nvSpPr>
          <p:cNvPr id="71" name="TextBox 1">
            <a:extLst>
              <a:ext uri="{FF2B5EF4-FFF2-40B4-BE49-F238E27FC236}">
                <a16:creationId xmlns:a16="http://schemas.microsoft.com/office/drawing/2014/main" id="{1724D47F-F97A-47EA-A6DC-3DE82E097518}"/>
              </a:ext>
            </a:extLst>
          </p:cNvPr>
          <p:cNvSpPr txBox="1"/>
          <p:nvPr/>
        </p:nvSpPr>
        <p:spPr>
          <a:xfrm>
            <a:off x="3890660" y="5386655"/>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rPr>
              <a:t>WT</a:t>
            </a:r>
          </a:p>
        </p:txBody>
      </p:sp>
      <p:sp>
        <p:nvSpPr>
          <p:cNvPr id="12" name="TextBox 11">
            <a:extLst>
              <a:ext uri="{FF2B5EF4-FFF2-40B4-BE49-F238E27FC236}">
                <a16:creationId xmlns:a16="http://schemas.microsoft.com/office/drawing/2014/main" id="{5372C9C0-972A-46B2-AAF6-1F9F47BD2088}"/>
              </a:ext>
            </a:extLst>
          </p:cNvPr>
          <p:cNvSpPr txBox="1"/>
          <p:nvPr/>
        </p:nvSpPr>
        <p:spPr>
          <a:xfrm>
            <a:off x="-1153089" y="6063807"/>
            <a:ext cx="5013044" cy="261610"/>
          </a:xfrm>
          <a:prstGeom prst="rect">
            <a:avLst/>
          </a:prstGeom>
          <a:noFill/>
        </p:spPr>
        <p:txBody>
          <a:bodyPr wrap="square" rtlCol="0">
            <a:spAutoFit/>
          </a:bodyPr>
          <a:lstStyle/>
          <a:p>
            <a:pPr algn="ctr"/>
            <a:r>
              <a:rPr lang="en-US" sz="1050" b="1" i="1" dirty="0">
                <a:solidFill>
                  <a:schemeClr val="bg2">
                    <a:lumMod val="25000"/>
                  </a:schemeClr>
                </a:solidFill>
              </a:rPr>
              <a:t>*RD: Right Direction, WT: Wrong Track  </a:t>
            </a:r>
          </a:p>
        </p:txBody>
      </p:sp>
      <p:sp>
        <p:nvSpPr>
          <p:cNvPr id="81" name="TextBox 1">
            <a:extLst>
              <a:ext uri="{FF2B5EF4-FFF2-40B4-BE49-F238E27FC236}">
                <a16:creationId xmlns:a16="http://schemas.microsoft.com/office/drawing/2014/main" id="{96956F8B-0866-4ED6-A5CA-47A879C66247}"/>
              </a:ext>
            </a:extLst>
          </p:cNvPr>
          <p:cNvSpPr txBox="1"/>
          <p:nvPr/>
        </p:nvSpPr>
        <p:spPr>
          <a:xfrm>
            <a:off x="5746961" y="5421793"/>
            <a:ext cx="98558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rPr>
              <a:t>Disapprove</a:t>
            </a:r>
          </a:p>
        </p:txBody>
      </p:sp>
      <p:sp>
        <p:nvSpPr>
          <p:cNvPr id="82" name="TextBox 1">
            <a:extLst>
              <a:ext uri="{FF2B5EF4-FFF2-40B4-BE49-F238E27FC236}">
                <a16:creationId xmlns:a16="http://schemas.microsoft.com/office/drawing/2014/main" id="{6C0DDEA7-5D93-456C-8F98-8ED4157FDADC}"/>
              </a:ext>
            </a:extLst>
          </p:cNvPr>
          <p:cNvSpPr txBox="1"/>
          <p:nvPr/>
        </p:nvSpPr>
        <p:spPr>
          <a:xfrm>
            <a:off x="4809914" y="5421793"/>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rPr>
              <a:t>Approve</a:t>
            </a:r>
          </a:p>
        </p:txBody>
      </p:sp>
      <p:sp>
        <p:nvSpPr>
          <p:cNvPr id="3" name="TextBox 2">
            <a:extLst>
              <a:ext uri="{FF2B5EF4-FFF2-40B4-BE49-F238E27FC236}">
                <a16:creationId xmlns:a16="http://schemas.microsoft.com/office/drawing/2014/main" id="{896BBC34-DCD4-41B3-B064-D4C74D0F6555}"/>
              </a:ext>
            </a:extLst>
          </p:cNvPr>
          <p:cNvSpPr txBox="1"/>
          <p:nvPr/>
        </p:nvSpPr>
        <p:spPr>
          <a:xfrm>
            <a:off x="4003746" y="1133538"/>
            <a:ext cx="3386629" cy="369332"/>
          </a:xfrm>
          <a:prstGeom prst="rect">
            <a:avLst/>
          </a:prstGeom>
          <a:noFill/>
        </p:spPr>
        <p:txBody>
          <a:bodyPr wrap="square" rtlCol="0">
            <a:spAutoFit/>
          </a:bodyPr>
          <a:lstStyle/>
          <a:p>
            <a:pPr algn="ctr"/>
            <a:r>
              <a:rPr lang="en-US" i="1" u="sng" dirty="0">
                <a:solidFill>
                  <a:schemeClr val="bg2">
                    <a:lumMod val="25000"/>
                  </a:schemeClr>
                </a:solidFill>
              </a:rPr>
              <a:t>Pres. Job Approval </a:t>
            </a:r>
          </a:p>
        </p:txBody>
      </p:sp>
      <p:cxnSp>
        <p:nvCxnSpPr>
          <p:cNvPr id="61" name="Straight Connector 60">
            <a:extLst>
              <a:ext uri="{FF2B5EF4-FFF2-40B4-BE49-F238E27FC236}">
                <a16:creationId xmlns:a16="http://schemas.microsoft.com/office/drawing/2014/main" id="{6EFF85B9-2172-4B08-ADA0-02DC8C56F68A}"/>
              </a:ext>
            </a:extLst>
          </p:cNvPr>
          <p:cNvCxnSpPr>
            <a:cxnSpLocks/>
          </p:cNvCxnSpPr>
          <p:nvPr/>
        </p:nvCxnSpPr>
        <p:spPr>
          <a:xfrm flipH="1">
            <a:off x="6813661" y="1377359"/>
            <a:ext cx="14049" cy="4646094"/>
          </a:xfrm>
          <a:prstGeom prst="line">
            <a:avLst/>
          </a:prstGeom>
          <a:ln w="12700">
            <a:solidFill>
              <a:schemeClr val="tx1"/>
            </a:solidFil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CEAF3D78-1446-4E0C-9AD8-F4CD625DC9DE}"/>
              </a:ext>
            </a:extLst>
          </p:cNvPr>
          <p:cNvPicPr>
            <a:picLocks noChangeAspect="1"/>
          </p:cNvPicPr>
          <p:nvPr/>
        </p:nvPicPr>
        <p:blipFill>
          <a:blip r:embed="rId8"/>
          <a:stretch>
            <a:fillRect/>
          </a:stretch>
        </p:blipFill>
        <p:spPr>
          <a:xfrm>
            <a:off x="7532888" y="5741770"/>
            <a:ext cx="1244695" cy="418670"/>
          </a:xfrm>
          <a:prstGeom prst="rect">
            <a:avLst/>
          </a:prstGeom>
        </p:spPr>
      </p:pic>
      <p:sp>
        <p:nvSpPr>
          <p:cNvPr id="90" name="TextBox 1">
            <a:extLst>
              <a:ext uri="{FF2B5EF4-FFF2-40B4-BE49-F238E27FC236}">
                <a16:creationId xmlns:a16="http://schemas.microsoft.com/office/drawing/2014/main" id="{9724BF9A-FF22-4A67-B5E8-FBF54091A4A8}"/>
              </a:ext>
            </a:extLst>
          </p:cNvPr>
          <p:cNvSpPr txBox="1"/>
          <p:nvPr/>
        </p:nvSpPr>
        <p:spPr>
          <a:xfrm>
            <a:off x="7964116" y="5398575"/>
            <a:ext cx="98558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rPr>
              <a:t>Disapprove</a:t>
            </a:r>
          </a:p>
        </p:txBody>
      </p:sp>
      <p:sp>
        <p:nvSpPr>
          <p:cNvPr id="91" name="TextBox 1">
            <a:extLst>
              <a:ext uri="{FF2B5EF4-FFF2-40B4-BE49-F238E27FC236}">
                <a16:creationId xmlns:a16="http://schemas.microsoft.com/office/drawing/2014/main" id="{46D5E0BA-F0C6-4AE2-80A7-7926B2ED0617}"/>
              </a:ext>
            </a:extLst>
          </p:cNvPr>
          <p:cNvSpPr txBox="1"/>
          <p:nvPr/>
        </p:nvSpPr>
        <p:spPr>
          <a:xfrm>
            <a:off x="7027069" y="5398575"/>
            <a:ext cx="745909"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schemeClr val="bg1"/>
                </a:solidFill>
              </a:rPr>
              <a:t>Approve</a:t>
            </a:r>
          </a:p>
        </p:txBody>
      </p:sp>
      <p:sp>
        <p:nvSpPr>
          <p:cNvPr id="92" name="Rectangle 91">
            <a:extLst>
              <a:ext uri="{FF2B5EF4-FFF2-40B4-BE49-F238E27FC236}">
                <a16:creationId xmlns:a16="http://schemas.microsoft.com/office/drawing/2014/main" id="{FB43E95D-A5B0-4E9A-A8F0-880FCD296BB7}"/>
              </a:ext>
            </a:extLst>
          </p:cNvPr>
          <p:cNvSpPr/>
          <p:nvPr/>
        </p:nvSpPr>
        <p:spPr>
          <a:xfrm>
            <a:off x="5322825" y="1910561"/>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-11</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D409ABD1-82E0-4533-B08A-A32F8E3EBE9B}"/>
              </a:ext>
            </a:extLst>
          </p:cNvPr>
          <p:cNvSpPr/>
          <p:nvPr/>
        </p:nvSpPr>
        <p:spPr>
          <a:xfrm>
            <a:off x="7550160" y="1910561"/>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-45</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6E33622-FD4E-0D48-B4A1-4DF4E4CA0D04}"/>
              </a:ext>
            </a:extLst>
          </p:cNvPr>
          <p:cNvSpPr txBox="1"/>
          <p:nvPr/>
        </p:nvSpPr>
        <p:spPr>
          <a:xfrm>
            <a:off x="-1168510" y="1133284"/>
            <a:ext cx="3386629" cy="369332"/>
          </a:xfrm>
          <a:prstGeom prst="rect">
            <a:avLst/>
          </a:prstGeom>
          <a:noFill/>
        </p:spPr>
        <p:txBody>
          <a:bodyPr wrap="square" rtlCol="0">
            <a:spAutoFit/>
          </a:bodyPr>
          <a:lstStyle/>
          <a:p>
            <a:pPr algn="ctr"/>
            <a:r>
              <a:rPr lang="en-US" i="1" u="sng" dirty="0">
                <a:solidFill>
                  <a:schemeClr val="bg2">
                    <a:lumMod val="25000"/>
                  </a:schemeClr>
                </a:solidFill>
              </a:rPr>
              <a:t>Overall </a:t>
            </a:r>
          </a:p>
        </p:txBody>
      </p:sp>
      <p:pic>
        <p:nvPicPr>
          <p:cNvPr id="42" name="Picture 41" descr="Icon&#10;&#10;Description automatically generated">
            <a:extLst>
              <a:ext uri="{FF2B5EF4-FFF2-40B4-BE49-F238E27FC236}">
                <a16:creationId xmlns:a16="http://schemas.microsoft.com/office/drawing/2014/main" id="{A7549E5B-9E94-2648-A437-BBEFDE1D71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39538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8567816" cy="438912"/>
          </a:xfrm>
        </p:spPr>
        <p:txBody>
          <a:bodyPr lIns="0" tIns="0" rIns="0" bIns="0">
            <a:noAutofit/>
          </a:bodyPr>
          <a:lstStyle/>
          <a:p>
            <a:r>
              <a:rPr lang="en-US" sz="2400" dirty="0">
                <a:solidFill>
                  <a:srgbClr val="333333"/>
                </a:solidFill>
                <a:latin typeface="Calibri" panose="020F0502020204030204"/>
              </a:rPr>
              <a:t>The generic congressional ballot reflects other recent polling—it’s a dead heat.</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424737" y="6296124"/>
            <a:ext cx="4294526" cy="57708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if the election for U.S. Congress were being held today, for whom would you vote for... the Republican candidate .... OR .... the Democratic candidate ...from your district?</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617CAE36-58DC-4D74-8351-0E7D296FA026}"/>
              </a:ext>
            </a:extLst>
          </p:cNvPr>
          <p:cNvGraphicFramePr/>
          <p:nvPr>
            <p:extLst>
              <p:ext uri="{D42A27DB-BD31-4B8C-83A1-F6EECF244321}">
                <p14:modId xmlns:p14="http://schemas.microsoft.com/office/powerpoint/2010/main" val="2022072651"/>
              </p:ext>
            </p:extLst>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Straight Connector 15">
            <a:extLst>
              <a:ext uri="{FF2B5EF4-FFF2-40B4-BE49-F238E27FC236}">
                <a16:creationId xmlns:a16="http://schemas.microsoft.com/office/drawing/2014/main" id="{BCB803D8-FB8B-460E-8D95-064500A2E3DB}"/>
              </a:ext>
            </a:extLst>
          </p:cNvPr>
          <p:cNvCxnSpPr>
            <a:cxnSpLocks/>
          </p:cNvCxnSpPr>
          <p:nvPr/>
        </p:nvCxnSpPr>
        <p:spPr>
          <a:xfrm>
            <a:off x="3797810" y="1534245"/>
            <a:ext cx="0" cy="4143717"/>
          </a:xfrm>
          <a:prstGeom prst="line">
            <a:avLst/>
          </a:prstGeom>
          <a:ln w="28575"/>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B1B29082-3FA0-4252-B93D-82EBD8CDF3B5}"/>
              </a:ext>
            </a:extLst>
          </p:cNvPr>
          <p:cNvSpPr/>
          <p:nvPr/>
        </p:nvSpPr>
        <p:spPr>
          <a:xfrm>
            <a:off x="2457685" y="1374120"/>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-2</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A89B4AF-5950-4F4E-A2D4-E06301D4437C}"/>
              </a:ext>
            </a:extLst>
          </p:cNvPr>
          <p:cNvSpPr/>
          <p:nvPr/>
        </p:nvSpPr>
        <p:spPr>
          <a:xfrm>
            <a:off x="875683" y="1374120"/>
            <a:ext cx="37221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2AC44"/>
                </a:solidFill>
                <a:latin typeface="Calibri" panose="020F0502020204030204"/>
              </a:rPr>
              <a:t>-7</a:t>
            </a:r>
            <a:endParaRPr kumimoji="0" lang="en-US" sz="1800" b="0" i="0" u="none" strike="noStrike" kern="1200" cap="none" spc="0" normalizeH="0" baseline="0" noProof="0" dirty="0">
              <a:ln>
                <a:noFill/>
              </a:ln>
              <a:solidFill>
                <a:srgbClr val="F2AC44"/>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5DDCDD6-CFFA-4464-A4AA-8E45D56788DB}"/>
              </a:ext>
            </a:extLst>
          </p:cNvPr>
          <p:cNvSpPr/>
          <p:nvPr/>
        </p:nvSpPr>
        <p:spPr>
          <a:xfrm>
            <a:off x="4294759" y="1374120"/>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Calibri" panose="020F0502020204030204"/>
              </a:rPr>
              <a:t>+85</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E6DD22-F87E-44A6-AD5A-BD6AF5535E9E}"/>
              </a:ext>
            </a:extLst>
          </p:cNvPr>
          <p:cNvSpPr/>
          <p:nvPr/>
        </p:nvSpPr>
        <p:spPr>
          <a:xfrm>
            <a:off x="7200075" y="1374120"/>
            <a:ext cx="48923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C7BD1"/>
                </a:solidFill>
                <a:latin typeface="Calibri" panose="020F0502020204030204"/>
              </a:rPr>
              <a:t>-89</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4D1842A-CDA0-49BD-AE40-52031C21B822}"/>
              </a:ext>
            </a:extLst>
          </p:cNvPr>
          <p:cNvSpPr txBox="1"/>
          <p:nvPr/>
        </p:nvSpPr>
        <p:spPr>
          <a:xfrm>
            <a:off x="2298457" y="4355284"/>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25" name="TextBox 24">
            <a:extLst>
              <a:ext uri="{FF2B5EF4-FFF2-40B4-BE49-F238E27FC236}">
                <a16:creationId xmlns:a16="http://schemas.microsoft.com/office/drawing/2014/main" id="{0D7EDCB8-C288-4467-939F-3F9D2EA7A398}"/>
              </a:ext>
            </a:extLst>
          </p:cNvPr>
          <p:cNvSpPr txBox="1"/>
          <p:nvPr/>
        </p:nvSpPr>
        <p:spPr>
          <a:xfrm>
            <a:off x="3905787" y="2716577"/>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66%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26" name="TextBox 25">
            <a:extLst>
              <a:ext uri="{FF2B5EF4-FFF2-40B4-BE49-F238E27FC236}">
                <a16:creationId xmlns:a16="http://schemas.microsoft.com/office/drawing/2014/main" id="{99FD426A-7CB4-400E-90E3-0F3894AADDE2}"/>
              </a:ext>
            </a:extLst>
          </p:cNvPr>
          <p:cNvSpPr txBox="1"/>
          <p:nvPr/>
        </p:nvSpPr>
        <p:spPr>
          <a:xfrm>
            <a:off x="5578454" y="3460330"/>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42%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Strongly</a:t>
            </a:r>
          </a:p>
        </p:txBody>
      </p:sp>
      <p:sp>
        <p:nvSpPr>
          <p:cNvPr id="27" name="TextBox 26">
            <a:extLst>
              <a:ext uri="{FF2B5EF4-FFF2-40B4-BE49-F238E27FC236}">
                <a16:creationId xmlns:a16="http://schemas.microsoft.com/office/drawing/2014/main" id="{528404BA-8E2D-4C83-B3AD-4E2400FCCBF4}"/>
              </a:ext>
            </a:extLst>
          </p:cNvPr>
          <p:cNvSpPr txBox="1"/>
          <p:nvPr/>
        </p:nvSpPr>
        <p:spPr>
          <a:xfrm>
            <a:off x="7695660" y="2663568"/>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67</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22" name="Rectangle 21">
            <a:extLst>
              <a:ext uri="{FF2B5EF4-FFF2-40B4-BE49-F238E27FC236}">
                <a16:creationId xmlns:a16="http://schemas.microsoft.com/office/drawing/2014/main" id="{6ACF4FBE-D947-42A6-A6BF-E85EA2A95BC4}"/>
              </a:ext>
            </a:extLst>
          </p:cNvPr>
          <p:cNvSpPr/>
          <p:nvPr/>
        </p:nvSpPr>
        <p:spPr>
          <a:xfrm>
            <a:off x="5819837" y="1374120"/>
            <a:ext cx="41710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A57CD"/>
                </a:solidFill>
                <a:latin typeface="Calibri" panose="020F0502020204030204"/>
              </a:rPr>
              <a:t>+2</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616419A-940B-4409-BACB-C63D81B65974}"/>
              </a:ext>
            </a:extLst>
          </p:cNvPr>
          <p:cNvSpPr txBox="1"/>
          <p:nvPr/>
        </p:nvSpPr>
        <p:spPr>
          <a:xfrm>
            <a:off x="2843706" y="4351885"/>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24" name="TextBox 23">
            <a:extLst>
              <a:ext uri="{FF2B5EF4-FFF2-40B4-BE49-F238E27FC236}">
                <a16:creationId xmlns:a16="http://schemas.microsoft.com/office/drawing/2014/main" id="{79EF89DA-D982-455E-A8A0-4B5D438D1AAA}"/>
              </a:ext>
            </a:extLst>
          </p:cNvPr>
          <p:cNvSpPr txBox="1"/>
          <p:nvPr/>
        </p:nvSpPr>
        <p:spPr>
          <a:xfrm>
            <a:off x="5509368" y="4601868"/>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13</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graphicFrame>
        <p:nvGraphicFramePr>
          <p:cNvPr id="28" name="Table 27">
            <a:extLst>
              <a:ext uri="{FF2B5EF4-FFF2-40B4-BE49-F238E27FC236}">
                <a16:creationId xmlns:a16="http://schemas.microsoft.com/office/drawing/2014/main" id="{36D13F01-7AA2-485B-83A5-90AEB22DE3C2}"/>
              </a:ext>
            </a:extLst>
          </p:cNvPr>
          <p:cNvGraphicFramePr>
            <a:graphicFrameLocks noGrp="1"/>
          </p:cNvGraphicFramePr>
          <p:nvPr>
            <p:extLst>
              <p:ext uri="{D42A27DB-BD31-4B8C-83A1-F6EECF244321}">
                <p14:modId xmlns:p14="http://schemas.microsoft.com/office/powerpoint/2010/main" val="1547759082"/>
              </p:ext>
            </p:extLst>
          </p:nvPr>
        </p:nvGraphicFramePr>
        <p:xfrm>
          <a:off x="7380096" y="768969"/>
          <a:ext cx="1645638" cy="605346"/>
        </p:xfrm>
        <a:graphic>
          <a:graphicData uri="http://schemas.openxmlformats.org/drawingml/2006/table">
            <a:tbl>
              <a:tblPr firstRow="1" bandRow="1">
                <a:tableStyleId>{F5AB1C69-6EDB-4FF4-983F-18BD219EF322}</a:tableStyleId>
              </a:tblPr>
              <a:tblGrid>
                <a:gridCol w="1645638">
                  <a:extLst>
                    <a:ext uri="{9D8B030D-6E8A-4147-A177-3AD203B41FA5}">
                      <a16:colId xmlns:a16="http://schemas.microsoft.com/office/drawing/2014/main" val="1840283719"/>
                    </a:ext>
                  </a:extLst>
                </a:gridCol>
              </a:tblGrid>
              <a:tr h="257505">
                <a:tc>
                  <a:txBody>
                    <a:bodyPr/>
                    <a:lstStyle/>
                    <a:p>
                      <a:pPr algn="ctr"/>
                      <a:r>
                        <a:rPr lang="en-US" sz="1400" dirty="0">
                          <a:latin typeface="+mn-lt"/>
                        </a:rPr>
                        <a:t>RCP Average </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92291112"/>
                  </a:ext>
                </a:extLst>
              </a:tr>
              <a:tr h="253857">
                <a:tc>
                  <a:txBody>
                    <a:bodyPr/>
                    <a:lstStyle/>
                    <a:p>
                      <a:pPr algn="ctr">
                        <a:lnSpc>
                          <a:spcPct val="85000"/>
                        </a:lnSpc>
                      </a:pPr>
                      <a:r>
                        <a:rPr lang="en-US" sz="1600" dirty="0">
                          <a:solidFill>
                            <a:schemeClr val="accent6">
                              <a:lumMod val="75000"/>
                            </a:schemeClr>
                          </a:solidFill>
                          <a:latin typeface="+mn-lt"/>
                        </a:rPr>
                        <a:t>48%</a:t>
                      </a:r>
                      <a:r>
                        <a:rPr lang="en-US" sz="1600" dirty="0">
                          <a:latin typeface="+mn-lt"/>
                        </a:rPr>
                        <a:t>-</a:t>
                      </a:r>
                      <a:r>
                        <a:rPr lang="en-US" sz="1600" dirty="0">
                          <a:solidFill>
                            <a:srgbClr val="F2AC44"/>
                          </a:solidFill>
                          <a:latin typeface="+mn-lt"/>
                        </a:rPr>
                        <a:t>44%</a:t>
                      </a:r>
                    </a:p>
                  </a:txBody>
                  <a:tcPr anchor="ctr">
                    <a:lnR w="38100" cap="flat" cmpd="sng" algn="ctr">
                      <a:solidFill>
                        <a:schemeClr val="bg1"/>
                      </a:solidFill>
                      <a:prstDash val="solid"/>
                      <a:round/>
                      <a:headEnd type="none" w="med" len="med"/>
                      <a:tailEnd type="none" w="med" len="med"/>
                    </a:lnR>
                    <a:solidFill>
                      <a:srgbClr val="A5A5A5"/>
                    </a:solidFill>
                  </a:tcPr>
                </a:tc>
                <a:extLst>
                  <a:ext uri="{0D108BD9-81ED-4DB2-BD59-A6C34878D82A}">
                    <a16:rowId xmlns:a16="http://schemas.microsoft.com/office/drawing/2014/main" val="1641401486"/>
                  </a:ext>
                </a:extLst>
              </a:tr>
            </a:tbl>
          </a:graphicData>
        </a:graphic>
      </p:graphicFrame>
      <p:sp>
        <p:nvSpPr>
          <p:cNvPr id="30" name="TextBox 29">
            <a:extLst>
              <a:ext uri="{FF2B5EF4-FFF2-40B4-BE49-F238E27FC236}">
                <a16:creationId xmlns:a16="http://schemas.microsoft.com/office/drawing/2014/main" id="{0AAAB2D9-E512-4D8B-8AA0-EA163ECAB35F}"/>
              </a:ext>
            </a:extLst>
          </p:cNvPr>
          <p:cNvSpPr txBox="1"/>
          <p:nvPr/>
        </p:nvSpPr>
        <p:spPr>
          <a:xfrm>
            <a:off x="679636" y="421406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31" name="TextBox 30">
            <a:extLst>
              <a:ext uri="{FF2B5EF4-FFF2-40B4-BE49-F238E27FC236}">
                <a16:creationId xmlns:a16="http://schemas.microsoft.com/office/drawing/2014/main" id="{A996EC60-AC9D-4B5F-B448-7BAA7A186E89}"/>
              </a:ext>
            </a:extLst>
          </p:cNvPr>
          <p:cNvSpPr txBox="1"/>
          <p:nvPr/>
        </p:nvSpPr>
        <p:spPr>
          <a:xfrm>
            <a:off x="1241663" y="4051279"/>
            <a:ext cx="77550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36%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a:t>
            </a:r>
          </a:p>
        </p:txBody>
      </p:sp>
      <p:sp>
        <p:nvSpPr>
          <p:cNvPr id="29" name="TextBox 1">
            <a:extLst>
              <a:ext uri="{FF2B5EF4-FFF2-40B4-BE49-F238E27FC236}">
                <a16:creationId xmlns:a16="http://schemas.microsoft.com/office/drawing/2014/main" id="{C0051190-889F-4128-A2C3-F54A2EEEB10A}"/>
              </a:ext>
            </a:extLst>
          </p:cNvPr>
          <p:cNvSpPr txBox="1"/>
          <p:nvPr/>
        </p:nvSpPr>
        <p:spPr>
          <a:xfrm>
            <a:off x="633808" y="4951601"/>
            <a:ext cx="847825"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GOP</a:t>
            </a:r>
          </a:p>
          <a:p>
            <a:pPr algn="ctr"/>
            <a:r>
              <a:rPr lang="en-US" sz="1000" b="1" dirty="0">
                <a:solidFill>
                  <a:schemeClr val="bg1"/>
                </a:solidFill>
              </a:rPr>
              <a:t> Candidate </a:t>
            </a:r>
          </a:p>
        </p:txBody>
      </p:sp>
      <p:sp>
        <p:nvSpPr>
          <p:cNvPr id="33" name="TextBox 1">
            <a:extLst>
              <a:ext uri="{FF2B5EF4-FFF2-40B4-BE49-F238E27FC236}">
                <a16:creationId xmlns:a16="http://schemas.microsoft.com/office/drawing/2014/main" id="{F6670AC0-000A-4E0D-A940-6E84CC7D3AEE}"/>
              </a:ext>
            </a:extLst>
          </p:cNvPr>
          <p:cNvSpPr txBox="1"/>
          <p:nvPr/>
        </p:nvSpPr>
        <p:spPr>
          <a:xfrm>
            <a:off x="1198489" y="4951601"/>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DEM </a:t>
            </a:r>
          </a:p>
          <a:p>
            <a:pPr algn="ctr"/>
            <a:r>
              <a:rPr lang="en-US" sz="1000" b="1" dirty="0">
                <a:solidFill>
                  <a:schemeClr val="bg1"/>
                </a:solidFill>
              </a:rPr>
              <a:t>Candidate </a:t>
            </a:r>
          </a:p>
        </p:txBody>
      </p:sp>
      <p:sp>
        <p:nvSpPr>
          <p:cNvPr id="43" name="TextBox 1">
            <a:extLst>
              <a:ext uri="{FF2B5EF4-FFF2-40B4-BE49-F238E27FC236}">
                <a16:creationId xmlns:a16="http://schemas.microsoft.com/office/drawing/2014/main" id="{4B4F1326-20E8-4880-AB9F-6323858B21A2}"/>
              </a:ext>
            </a:extLst>
          </p:cNvPr>
          <p:cNvSpPr txBox="1"/>
          <p:nvPr/>
        </p:nvSpPr>
        <p:spPr>
          <a:xfrm>
            <a:off x="2240659" y="4951601"/>
            <a:ext cx="847825"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GOP</a:t>
            </a:r>
          </a:p>
          <a:p>
            <a:pPr algn="ctr"/>
            <a:r>
              <a:rPr lang="en-US" sz="1000" b="1" dirty="0">
                <a:solidFill>
                  <a:schemeClr val="bg1"/>
                </a:solidFill>
              </a:rPr>
              <a:t> Candidate </a:t>
            </a:r>
          </a:p>
        </p:txBody>
      </p:sp>
      <p:sp>
        <p:nvSpPr>
          <p:cNvPr id="44" name="TextBox 1">
            <a:extLst>
              <a:ext uri="{FF2B5EF4-FFF2-40B4-BE49-F238E27FC236}">
                <a16:creationId xmlns:a16="http://schemas.microsoft.com/office/drawing/2014/main" id="{697DE6DB-8B45-4D0D-BDD3-890D51D372DD}"/>
              </a:ext>
            </a:extLst>
          </p:cNvPr>
          <p:cNvSpPr txBox="1"/>
          <p:nvPr/>
        </p:nvSpPr>
        <p:spPr>
          <a:xfrm>
            <a:off x="2829903" y="4951755"/>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DEM </a:t>
            </a:r>
          </a:p>
          <a:p>
            <a:pPr algn="ctr"/>
            <a:r>
              <a:rPr lang="en-US" sz="1000" b="1" dirty="0">
                <a:solidFill>
                  <a:schemeClr val="bg1"/>
                </a:solidFill>
              </a:rPr>
              <a:t>Candidate </a:t>
            </a:r>
          </a:p>
        </p:txBody>
      </p:sp>
      <p:sp>
        <p:nvSpPr>
          <p:cNvPr id="45" name="TextBox 1">
            <a:extLst>
              <a:ext uri="{FF2B5EF4-FFF2-40B4-BE49-F238E27FC236}">
                <a16:creationId xmlns:a16="http://schemas.microsoft.com/office/drawing/2014/main" id="{B6C259C4-9072-4307-96C5-4D45C17D1935}"/>
              </a:ext>
            </a:extLst>
          </p:cNvPr>
          <p:cNvSpPr txBox="1"/>
          <p:nvPr/>
        </p:nvSpPr>
        <p:spPr>
          <a:xfrm>
            <a:off x="3840307" y="4951601"/>
            <a:ext cx="847825"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GOP</a:t>
            </a:r>
          </a:p>
          <a:p>
            <a:pPr algn="ctr"/>
            <a:r>
              <a:rPr lang="en-US" sz="1000" b="1" dirty="0">
                <a:solidFill>
                  <a:schemeClr val="bg1"/>
                </a:solidFill>
              </a:rPr>
              <a:t> Candidate </a:t>
            </a:r>
          </a:p>
        </p:txBody>
      </p:sp>
      <p:sp>
        <p:nvSpPr>
          <p:cNvPr id="46" name="TextBox 1">
            <a:extLst>
              <a:ext uri="{FF2B5EF4-FFF2-40B4-BE49-F238E27FC236}">
                <a16:creationId xmlns:a16="http://schemas.microsoft.com/office/drawing/2014/main" id="{1A555B1C-F6EE-491E-BB37-164CC25791A2}"/>
              </a:ext>
            </a:extLst>
          </p:cNvPr>
          <p:cNvSpPr txBox="1"/>
          <p:nvPr/>
        </p:nvSpPr>
        <p:spPr>
          <a:xfrm>
            <a:off x="4439049" y="5114549"/>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DEM </a:t>
            </a:r>
          </a:p>
        </p:txBody>
      </p:sp>
      <p:sp>
        <p:nvSpPr>
          <p:cNvPr id="47" name="TextBox 1">
            <a:extLst>
              <a:ext uri="{FF2B5EF4-FFF2-40B4-BE49-F238E27FC236}">
                <a16:creationId xmlns:a16="http://schemas.microsoft.com/office/drawing/2014/main" id="{1CC2E67A-EEB2-4141-B4D3-18D575D76BFF}"/>
              </a:ext>
            </a:extLst>
          </p:cNvPr>
          <p:cNvSpPr txBox="1"/>
          <p:nvPr/>
        </p:nvSpPr>
        <p:spPr>
          <a:xfrm>
            <a:off x="5477899" y="4934073"/>
            <a:ext cx="847825"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GOP</a:t>
            </a:r>
          </a:p>
          <a:p>
            <a:pPr algn="ctr"/>
            <a:r>
              <a:rPr lang="en-US" sz="1000" b="1" dirty="0">
                <a:solidFill>
                  <a:schemeClr val="bg1"/>
                </a:solidFill>
              </a:rPr>
              <a:t> Candidate</a:t>
            </a:r>
            <a:r>
              <a:rPr lang="en-US" b="1" dirty="0">
                <a:solidFill>
                  <a:schemeClr val="bg1"/>
                </a:solidFill>
              </a:rPr>
              <a:t> </a:t>
            </a:r>
          </a:p>
        </p:txBody>
      </p:sp>
      <p:sp>
        <p:nvSpPr>
          <p:cNvPr id="48" name="TextBox 1">
            <a:extLst>
              <a:ext uri="{FF2B5EF4-FFF2-40B4-BE49-F238E27FC236}">
                <a16:creationId xmlns:a16="http://schemas.microsoft.com/office/drawing/2014/main" id="{BDA940E2-6725-4295-969F-971C3E713433}"/>
              </a:ext>
            </a:extLst>
          </p:cNvPr>
          <p:cNvSpPr txBox="1"/>
          <p:nvPr/>
        </p:nvSpPr>
        <p:spPr>
          <a:xfrm>
            <a:off x="6042580" y="4934073"/>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DEM </a:t>
            </a:r>
          </a:p>
          <a:p>
            <a:pPr algn="ctr"/>
            <a:r>
              <a:rPr lang="en-US" sz="1000" b="1" dirty="0">
                <a:solidFill>
                  <a:schemeClr val="bg1"/>
                </a:solidFill>
              </a:rPr>
              <a:t>Candidate </a:t>
            </a:r>
          </a:p>
        </p:txBody>
      </p:sp>
      <p:sp>
        <p:nvSpPr>
          <p:cNvPr id="49" name="TextBox 1">
            <a:extLst>
              <a:ext uri="{FF2B5EF4-FFF2-40B4-BE49-F238E27FC236}">
                <a16:creationId xmlns:a16="http://schemas.microsoft.com/office/drawing/2014/main" id="{30C7A88C-D26C-437E-9AD3-E2B8BD7497D4}"/>
              </a:ext>
            </a:extLst>
          </p:cNvPr>
          <p:cNvSpPr txBox="1"/>
          <p:nvPr/>
        </p:nvSpPr>
        <p:spPr>
          <a:xfrm>
            <a:off x="7096406" y="5141565"/>
            <a:ext cx="847825"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GOP</a:t>
            </a:r>
            <a:r>
              <a:rPr lang="en-US" b="1" dirty="0">
                <a:solidFill>
                  <a:schemeClr val="bg2">
                    <a:lumMod val="25000"/>
                  </a:schemeClr>
                </a:solidFill>
              </a:rPr>
              <a:t> </a:t>
            </a:r>
          </a:p>
        </p:txBody>
      </p:sp>
      <p:sp>
        <p:nvSpPr>
          <p:cNvPr id="50" name="TextBox 1">
            <a:extLst>
              <a:ext uri="{FF2B5EF4-FFF2-40B4-BE49-F238E27FC236}">
                <a16:creationId xmlns:a16="http://schemas.microsoft.com/office/drawing/2014/main" id="{E106388B-9645-4C26-B20E-EC944482C889}"/>
              </a:ext>
            </a:extLst>
          </p:cNvPr>
          <p:cNvSpPr txBox="1"/>
          <p:nvPr/>
        </p:nvSpPr>
        <p:spPr>
          <a:xfrm>
            <a:off x="7639738" y="4917779"/>
            <a:ext cx="885297" cy="7109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dirty="0">
                <a:solidFill>
                  <a:schemeClr val="bg1"/>
                </a:solidFill>
              </a:rPr>
              <a:t>DEM </a:t>
            </a:r>
          </a:p>
          <a:p>
            <a:pPr algn="ctr"/>
            <a:r>
              <a:rPr lang="en-US" sz="1000" b="1" dirty="0">
                <a:solidFill>
                  <a:schemeClr val="bg1"/>
                </a:solidFill>
              </a:rPr>
              <a:t>Candidate </a:t>
            </a:r>
          </a:p>
        </p:txBody>
      </p:sp>
      <p:pic>
        <p:nvPicPr>
          <p:cNvPr id="36" name="Picture 35" descr="Icon&#10;&#10;Description automatically generated">
            <a:extLst>
              <a:ext uri="{FF2B5EF4-FFF2-40B4-BE49-F238E27FC236}">
                <a16:creationId xmlns:a16="http://schemas.microsoft.com/office/drawing/2014/main" id="{606D49DD-A5EA-E648-9833-8F1008ED8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20318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Placeholder 4">
            <a:extLst>
              <a:ext uri="{FF2B5EF4-FFF2-40B4-BE49-F238E27FC236}">
                <a16:creationId xmlns:a16="http://schemas.microsoft.com/office/drawing/2014/main" id="{7478458E-B5CD-41FB-813D-E7E1BD4252B1}"/>
              </a:ext>
            </a:extLst>
          </p:cNvPr>
          <p:cNvGraphicFramePr>
            <a:graphicFrameLocks/>
          </p:cNvGraphicFramePr>
          <p:nvPr>
            <p:extLst>
              <p:ext uri="{D42A27DB-BD31-4B8C-83A1-F6EECF244321}">
                <p14:modId xmlns:p14="http://schemas.microsoft.com/office/powerpoint/2010/main" val="4057202386"/>
              </p:ext>
            </p:extLst>
          </p:nvPr>
        </p:nvGraphicFramePr>
        <p:xfrm>
          <a:off x="1755866" y="964130"/>
          <a:ext cx="3224795" cy="54620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290657"/>
            <a:ext cx="7886700" cy="438912"/>
          </a:xfrm>
        </p:spPr>
        <p:txBody>
          <a:bodyPr lIns="0" tIns="0" rIns="0" bIns="0">
            <a:noAutofit/>
          </a:bodyPr>
          <a:lstStyle/>
          <a:p>
            <a:r>
              <a:rPr lang="en-US" sz="2400" dirty="0">
                <a:solidFill>
                  <a:srgbClr val="333333"/>
                </a:solidFill>
                <a:latin typeface="Calibri" panose="020F0502020204030204"/>
              </a:rPr>
              <a:t>Energy is the least partisan–providing opportunity to effectively message independent voters.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4">
            <a:extLst>
              <a:ext uri="{28A0092B-C50C-407E-A947-70E740481C1C}">
                <a14:useLocalDpi xmlns:a14="http://schemas.microsoft.com/office/drawing/2010/main" val="0"/>
              </a:ext>
            </a:extLst>
          </a:blip>
          <a:srcRect b="93078"/>
          <a:stretch/>
        </p:blipFill>
        <p:spPr>
          <a:xfrm>
            <a:off x="276381" y="893792"/>
            <a:ext cx="3957400" cy="209061"/>
          </a:xfrm>
          <a:prstGeom prst="rect">
            <a:avLst/>
          </a:prstGeom>
        </p:spPr>
      </p:pic>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AE06AA-A15F-4E85-89B8-1842240FE0D7}"/>
              </a:ext>
            </a:extLst>
          </p:cNvPr>
          <p:cNvSpPr/>
          <p:nvPr/>
        </p:nvSpPr>
        <p:spPr>
          <a:xfrm>
            <a:off x="2259290" y="6375636"/>
            <a:ext cx="4625420"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Thinking about issues that are facing the country, how important do you believe each of the following issues are for the country's political leaders to address?</a:t>
            </a:r>
          </a:p>
        </p:txBody>
      </p:sp>
      <p:graphicFrame>
        <p:nvGraphicFramePr>
          <p:cNvPr id="13" name="Table 12">
            <a:extLst>
              <a:ext uri="{FF2B5EF4-FFF2-40B4-BE49-F238E27FC236}">
                <a16:creationId xmlns:a16="http://schemas.microsoft.com/office/drawing/2014/main" id="{FDA772C2-BD04-446D-9D04-57AB2277D977}"/>
              </a:ext>
            </a:extLst>
          </p:cNvPr>
          <p:cNvGraphicFramePr>
            <a:graphicFrameLocks noGrp="1"/>
          </p:cNvGraphicFramePr>
          <p:nvPr>
            <p:extLst>
              <p:ext uri="{D42A27DB-BD31-4B8C-83A1-F6EECF244321}">
                <p14:modId xmlns:p14="http://schemas.microsoft.com/office/powerpoint/2010/main" val="1195817887"/>
              </p:ext>
            </p:extLst>
          </p:nvPr>
        </p:nvGraphicFramePr>
        <p:xfrm>
          <a:off x="4968841" y="701343"/>
          <a:ext cx="3820782" cy="5496173"/>
        </p:xfrm>
        <a:graphic>
          <a:graphicData uri="http://schemas.openxmlformats.org/drawingml/2006/table">
            <a:tbl>
              <a:tblPr firstRow="1" bandRow="1">
                <a:tableStyleId>{F5AB1C69-6EDB-4FF4-983F-18BD219EF322}</a:tableStyleId>
              </a:tblPr>
              <a:tblGrid>
                <a:gridCol w="1273594">
                  <a:extLst>
                    <a:ext uri="{9D8B030D-6E8A-4147-A177-3AD203B41FA5}">
                      <a16:colId xmlns:a16="http://schemas.microsoft.com/office/drawing/2014/main" val="4015578838"/>
                    </a:ext>
                  </a:extLst>
                </a:gridCol>
                <a:gridCol w="1273594">
                  <a:extLst>
                    <a:ext uri="{9D8B030D-6E8A-4147-A177-3AD203B41FA5}">
                      <a16:colId xmlns:a16="http://schemas.microsoft.com/office/drawing/2014/main" val="2421781069"/>
                    </a:ext>
                  </a:extLst>
                </a:gridCol>
                <a:gridCol w="1273594">
                  <a:extLst>
                    <a:ext uri="{9D8B030D-6E8A-4147-A177-3AD203B41FA5}">
                      <a16:colId xmlns:a16="http://schemas.microsoft.com/office/drawing/2014/main" val="2892061104"/>
                    </a:ext>
                  </a:extLst>
                </a:gridCol>
              </a:tblGrid>
              <a:tr h="393058">
                <a:tc>
                  <a:txBody>
                    <a:bodyPr/>
                    <a:lstStyle/>
                    <a:p>
                      <a:pPr algn="ctr" fontAlgn="b"/>
                      <a:r>
                        <a:rPr lang="en-US" sz="900" b="1" i="0" u="none" strike="noStrike" dirty="0">
                          <a:solidFill>
                            <a:schemeClr val="bg1"/>
                          </a:solidFill>
                          <a:effectLst/>
                          <a:latin typeface="+mn-lt"/>
                        </a:rPr>
                        <a:t>GOP </a:t>
                      </a:r>
                    </a:p>
                    <a:p>
                      <a:pPr algn="ctr" fontAlgn="b"/>
                      <a:r>
                        <a:rPr lang="en-US" sz="900" b="1" i="0" u="none" strike="noStrike" dirty="0">
                          <a:solidFill>
                            <a:schemeClr val="bg1"/>
                          </a:solidFill>
                          <a:effectLst/>
                          <a:latin typeface="+mn-lt"/>
                        </a:rPr>
                        <a:t>(42%)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0504D"/>
                    </a:solidFill>
                  </a:tcPr>
                </a:tc>
                <a:tc>
                  <a:txBody>
                    <a:bodyPr/>
                    <a:lstStyle/>
                    <a:p>
                      <a:pPr algn="ctr" fontAlgn="b"/>
                      <a:r>
                        <a:rPr lang="en-US" sz="900" b="1" i="0" u="none" strike="noStrike" dirty="0">
                          <a:solidFill>
                            <a:schemeClr val="bg1"/>
                          </a:solidFill>
                          <a:effectLst/>
                          <a:latin typeface="+mn-lt"/>
                        </a:rPr>
                        <a:t>IND </a:t>
                      </a:r>
                    </a:p>
                    <a:p>
                      <a:pPr algn="ctr" fontAlgn="b"/>
                      <a:r>
                        <a:rPr lang="en-US" sz="900" b="1" i="0" u="none" strike="noStrike" dirty="0">
                          <a:solidFill>
                            <a:schemeClr val="bg1"/>
                          </a:solidFill>
                          <a:effectLst/>
                          <a:latin typeface="+mn-lt"/>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9A57CD"/>
                    </a:solidFill>
                  </a:tcPr>
                </a:tc>
                <a:tc>
                  <a:txBody>
                    <a:bodyPr/>
                    <a:lstStyle/>
                    <a:p>
                      <a:pPr algn="ctr" fontAlgn="b"/>
                      <a:r>
                        <a:rPr lang="en-US" sz="900" b="1" i="0" u="none" strike="noStrike" dirty="0">
                          <a:solidFill>
                            <a:schemeClr val="bg1"/>
                          </a:solidFill>
                          <a:effectLst/>
                          <a:latin typeface="+mn-lt"/>
                        </a:rPr>
                        <a:t>DEM </a:t>
                      </a:r>
                    </a:p>
                    <a:p>
                      <a:pPr algn="ctr" fontAlgn="b"/>
                      <a:r>
                        <a:rPr lang="en-US" sz="900" b="1" i="0" u="none" strike="noStrike" dirty="0">
                          <a:solidFill>
                            <a:schemeClr val="bg1"/>
                          </a:solidFill>
                          <a:effectLst/>
                          <a:latin typeface="+mn-lt"/>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4C7BD1"/>
                    </a:solidFill>
                  </a:tcPr>
                </a:tc>
                <a:extLst>
                  <a:ext uri="{0D108BD9-81ED-4DB2-BD59-A6C34878D82A}">
                    <a16:rowId xmlns:a16="http://schemas.microsoft.com/office/drawing/2014/main" val="2592291112"/>
                  </a:ext>
                </a:extLst>
              </a:tr>
              <a:tr h="70034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74%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641401486"/>
                  </a:ext>
                </a:extLst>
              </a:tr>
              <a:tr h="6763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501528449"/>
                  </a:ext>
                </a:extLst>
              </a:tr>
              <a:tr h="5696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1E1E1"/>
                    </a:solidFill>
                  </a:tcPr>
                </a:tc>
                <a:extLst>
                  <a:ext uri="{0D108BD9-81ED-4DB2-BD59-A6C34878D82A}">
                    <a16:rowId xmlns:a16="http://schemas.microsoft.com/office/drawing/2014/main" val="1684196155"/>
                  </a:ext>
                </a:extLst>
              </a:tr>
              <a:tr h="7040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47%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44%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46%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924030"/>
                  </a:ext>
                </a:extLst>
              </a:tr>
              <a:tr h="6531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35%</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961318411"/>
                  </a:ext>
                </a:extLst>
              </a:tr>
              <a:tr h="5987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59%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26%</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40614240"/>
                  </a:ext>
                </a:extLst>
              </a:tr>
              <a:tr h="63137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7621482"/>
                  </a:ext>
                </a:extLst>
              </a:tr>
              <a:tr h="5696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43%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95909332"/>
                  </a:ext>
                </a:extLst>
              </a:tr>
            </a:tbl>
          </a:graphicData>
        </a:graphic>
      </p:graphicFrame>
      <p:sp>
        <p:nvSpPr>
          <p:cNvPr id="11" name="Rectangle: Rounded Corners 10">
            <a:extLst>
              <a:ext uri="{FF2B5EF4-FFF2-40B4-BE49-F238E27FC236}">
                <a16:creationId xmlns:a16="http://schemas.microsoft.com/office/drawing/2014/main" id="{F992494C-0DF5-44F8-8D21-39457BF7740F}"/>
              </a:ext>
            </a:extLst>
          </p:cNvPr>
          <p:cNvSpPr/>
          <p:nvPr/>
        </p:nvSpPr>
        <p:spPr>
          <a:xfrm>
            <a:off x="40146" y="1230360"/>
            <a:ext cx="1755513" cy="55588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Rounded Corners 26">
            <a:extLst>
              <a:ext uri="{FF2B5EF4-FFF2-40B4-BE49-F238E27FC236}">
                <a16:creationId xmlns:a16="http://schemas.microsoft.com/office/drawing/2014/main" id="{ADBAE3EB-3A69-4441-BE1B-3A36C0219CC5}"/>
              </a:ext>
            </a:extLst>
          </p:cNvPr>
          <p:cNvSpPr/>
          <p:nvPr/>
        </p:nvSpPr>
        <p:spPr>
          <a:xfrm>
            <a:off x="50480" y="3124716"/>
            <a:ext cx="1755513" cy="55588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 name="Rectangle: Rounded Corners 26">
            <a:extLst>
              <a:ext uri="{FF2B5EF4-FFF2-40B4-BE49-F238E27FC236}">
                <a16:creationId xmlns:a16="http://schemas.microsoft.com/office/drawing/2014/main" id="{D11D65C2-BB36-4E3F-B493-FB091F49C069}"/>
              </a:ext>
            </a:extLst>
          </p:cNvPr>
          <p:cNvSpPr/>
          <p:nvPr/>
        </p:nvSpPr>
        <p:spPr>
          <a:xfrm>
            <a:off x="73955" y="5027669"/>
            <a:ext cx="1755513" cy="55588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5">
            <a:extLst>
              <a:ext uri="{FF2B5EF4-FFF2-40B4-BE49-F238E27FC236}">
                <a16:creationId xmlns:a16="http://schemas.microsoft.com/office/drawing/2014/main" id="{112FEFB0-7B5D-459A-BD4C-AEF6B4855E18}"/>
              </a:ext>
            </a:extLst>
          </p:cNvPr>
          <p:cNvSpPr txBox="1">
            <a:spLocks noChangeArrowheads="1"/>
          </p:cNvSpPr>
          <p:nvPr/>
        </p:nvSpPr>
        <p:spPr bwMode="auto">
          <a:xfrm>
            <a:off x="1778151" y="1128558"/>
            <a:ext cx="2497137" cy="237501"/>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%Extremely Important </a:t>
            </a:r>
          </a:p>
        </p:txBody>
      </p:sp>
      <p:sp>
        <p:nvSpPr>
          <p:cNvPr id="18" name="TextBox 5">
            <a:extLst>
              <a:ext uri="{FF2B5EF4-FFF2-40B4-BE49-F238E27FC236}">
                <a16:creationId xmlns:a16="http://schemas.microsoft.com/office/drawing/2014/main" id="{7F410B9D-702C-4A0B-BC5E-2FD0FD090179}"/>
              </a:ext>
            </a:extLst>
          </p:cNvPr>
          <p:cNvSpPr txBox="1">
            <a:spLocks noChangeArrowheads="1"/>
          </p:cNvSpPr>
          <p:nvPr/>
        </p:nvSpPr>
        <p:spPr bwMode="auto">
          <a:xfrm>
            <a:off x="2530719" y="1136361"/>
            <a:ext cx="2076450" cy="237501"/>
          </a:xfrm>
          <a:prstGeom prst="rect">
            <a:avLst/>
          </a:prstGeom>
          <a:noFill/>
          <a:ln w="9525">
            <a:noFill/>
            <a:miter lim="800000"/>
            <a:headEnd/>
            <a:tailEnd/>
          </a:ln>
        </p:spPr>
        <p:txBody>
          <a:bodyPr>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Total</a:t>
            </a:r>
          </a:p>
        </p:txBody>
      </p:sp>
      <p:sp>
        <p:nvSpPr>
          <p:cNvPr id="19" name="TextBox 5">
            <a:extLst>
              <a:ext uri="{FF2B5EF4-FFF2-40B4-BE49-F238E27FC236}">
                <a16:creationId xmlns:a16="http://schemas.microsoft.com/office/drawing/2014/main" id="{93950245-348E-4062-A15B-62C10B7545EA}"/>
              </a:ext>
            </a:extLst>
          </p:cNvPr>
          <p:cNvSpPr txBox="1">
            <a:spLocks noChangeArrowheads="1"/>
          </p:cNvSpPr>
          <p:nvPr/>
        </p:nvSpPr>
        <p:spPr bwMode="auto">
          <a:xfrm>
            <a:off x="147556" y="1213441"/>
            <a:ext cx="1648103" cy="616707"/>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Economic Issues - like taxes, wages, jobs, inflation, unemployment, spending, supply chain management</a:t>
            </a:r>
          </a:p>
        </p:txBody>
      </p:sp>
      <p:sp>
        <p:nvSpPr>
          <p:cNvPr id="20" name="TextBox 5">
            <a:extLst>
              <a:ext uri="{FF2B5EF4-FFF2-40B4-BE49-F238E27FC236}">
                <a16:creationId xmlns:a16="http://schemas.microsoft.com/office/drawing/2014/main" id="{6FD1D270-DFBA-47A3-AA20-F240D7F4D414}"/>
              </a:ext>
            </a:extLst>
          </p:cNvPr>
          <p:cNvSpPr txBox="1">
            <a:spLocks noChangeArrowheads="1"/>
          </p:cNvSpPr>
          <p:nvPr/>
        </p:nvSpPr>
        <p:spPr bwMode="auto">
          <a:xfrm>
            <a:off x="-32807" y="2524023"/>
            <a:ext cx="1931712" cy="48590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National Security Issues - like terrorism, foreign policy, cybersecurity</a:t>
            </a:r>
          </a:p>
        </p:txBody>
      </p:sp>
      <p:sp>
        <p:nvSpPr>
          <p:cNvPr id="21" name="TextBox 5">
            <a:extLst>
              <a:ext uri="{FF2B5EF4-FFF2-40B4-BE49-F238E27FC236}">
                <a16:creationId xmlns:a16="http://schemas.microsoft.com/office/drawing/2014/main" id="{2A4DE234-BCEA-4BE4-9E0C-FC5191E344E6}"/>
              </a:ext>
            </a:extLst>
          </p:cNvPr>
          <p:cNvSpPr txBox="1">
            <a:spLocks noChangeArrowheads="1"/>
          </p:cNvSpPr>
          <p:nvPr/>
        </p:nvSpPr>
        <p:spPr bwMode="auto">
          <a:xfrm>
            <a:off x="59635" y="1934140"/>
            <a:ext cx="1828318" cy="616707"/>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Health Care Issues - like COVID-19, the cost of health care, prescription drugs, health insurance</a:t>
            </a:r>
          </a:p>
        </p:txBody>
      </p:sp>
      <p:sp>
        <p:nvSpPr>
          <p:cNvPr id="22" name="TextBox 5">
            <a:extLst>
              <a:ext uri="{FF2B5EF4-FFF2-40B4-BE49-F238E27FC236}">
                <a16:creationId xmlns:a16="http://schemas.microsoft.com/office/drawing/2014/main" id="{E905742E-A79F-49FF-B834-4850EF24A9D3}"/>
              </a:ext>
            </a:extLst>
          </p:cNvPr>
          <p:cNvSpPr txBox="1">
            <a:spLocks noChangeArrowheads="1"/>
          </p:cNvSpPr>
          <p:nvPr/>
        </p:nvSpPr>
        <p:spPr bwMode="auto">
          <a:xfrm>
            <a:off x="-67850" y="3178985"/>
            <a:ext cx="1931712" cy="48590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Energy Issues - like cost of energy (electricity, gasoline, and home heating) and energy reliability</a:t>
            </a:r>
          </a:p>
        </p:txBody>
      </p:sp>
      <p:sp>
        <p:nvSpPr>
          <p:cNvPr id="23" name="TextBox 5">
            <a:extLst>
              <a:ext uri="{FF2B5EF4-FFF2-40B4-BE49-F238E27FC236}">
                <a16:creationId xmlns:a16="http://schemas.microsoft.com/office/drawing/2014/main" id="{D1894165-A0F9-41C8-808A-170219ADEA0A}"/>
              </a:ext>
            </a:extLst>
          </p:cNvPr>
          <p:cNvSpPr txBox="1">
            <a:spLocks noChangeArrowheads="1"/>
          </p:cNvSpPr>
          <p:nvPr/>
        </p:nvSpPr>
        <p:spPr bwMode="auto">
          <a:xfrm>
            <a:off x="59634" y="3786459"/>
            <a:ext cx="1823946" cy="48590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Seniors and Aging Issues - like Medicare and Social Security, long term and home care</a:t>
            </a:r>
          </a:p>
        </p:txBody>
      </p:sp>
      <p:sp>
        <p:nvSpPr>
          <p:cNvPr id="24" name="TextBox 5">
            <a:extLst>
              <a:ext uri="{FF2B5EF4-FFF2-40B4-BE49-F238E27FC236}">
                <a16:creationId xmlns:a16="http://schemas.microsoft.com/office/drawing/2014/main" id="{2435C21E-9DC6-407E-B20B-8DF8032B096C}"/>
              </a:ext>
            </a:extLst>
          </p:cNvPr>
          <p:cNvSpPr txBox="1">
            <a:spLocks noChangeArrowheads="1"/>
          </p:cNvSpPr>
          <p:nvPr/>
        </p:nvSpPr>
        <p:spPr bwMode="auto">
          <a:xfrm>
            <a:off x="192546" y="4511659"/>
            <a:ext cx="1706359" cy="355097"/>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Immigration Issues - like border security</a:t>
            </a:r>
          </a:p>
        </p:txBody>
      </p:sp>
      <p:sp>
        <p:nvSpPr>
          <p:cNvPr id="25" name="TextBox 5">
            <a:extLst>
              <a:ext uri="{FF2B5EF4-FFF2-40B4-BE49-F238E27FC236}">
                <a16:creationId xmlns:a16="http://schemas.microsoft.com/office/drawing/2014/main" id="{A51B161C-1521-406C-AD61-9B0116ED48DA}"/>
              </a:ext>
            </a:extLst>
          </p:cNvPr>
          <p:cNvSpPr txBox="1">
            <a:spLocks noChangeArrowheads="1"/>
          </p:cNvSpPr>
          <p:nvPr/>
        </p:nvSpPr>
        <p:spPr bwMode="auto">
          <a:xfrm>
            <a:off x="-38755" y="5030195"/>
            <a:ext cx="1920759" cy="48590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Environmental issues - like clean air, clean water, climate change, and clean energy</a:t>
            </a:r>
          </a:p>
        </p:txBody>
      </p:sp>
      <p:sp>
        <p:nvSpPr>
          <p:cNvPr id="26" name="TextBox 5">
            <a:extLst>
              <a:ext uri="{FF2B5EF4-FFF2-40B4-BE49-F238E27FC236}">
                <a16:creationId xmlns:a16="http://schemas.microsoft.com/office/drawing/2014/main" id="{4450A9C7-BED2-4DF5-9BD7-BFF13C23EAD3}"/>
              </a:ext>
            </a:extLst>
          </p:cNvPr>
          <p:cNvSpPr txBox="1">
            <a:spLocks noChangeArrowheads="1"/>
          </p:cNvSpPr>
          <p:nvPr/>
        </p:nvSpPr>
        <p:spPr bwMode="auto">
          <a:xfrm>
            <a:off x="24415" y="5742895"/>
            <a:ext cx="1858759" cy="485902"/>
          </a:xfrm>
          <a:prstGeom prst="rect">
            <a:avLst/>
          </a:prstGeom>
          <a:noFill/>
          <a:ln w="9525">
            <a:noFill/>
            <a:miter lim="800000"/>
            <a:headEnd/>
            <a:tailEnd/>
          </a:ln>
        </p:spPr>
        <p:txBody>
          <a:bodyPr wrap="square">
            <a:spAutoFit/>
          </a:bodyPr>
          <a:lstStyle/>
          <a:p>
            <a:pPr marL="0" marR="0" lvl="0" indent="0" algn="r" defTabSz="457200" rtl="0" eaLnBrk="1" fontAlgn="auto" latinLnBrk="0" hangingPunct="1">
              <a:lnSpc>
                <a:spcPct val="85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Calibri" panose="020F0502020204030204" pitchFamily="34" charset="0"/>
              </a:rPr>
              <a:t>Education Issues - like school standards, class sizes, school choice, and student loans </a:t>
            </a:r>
          </a:p>
        </p:txBody>
      </p: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29" name="Picture 28" descr="Icon&#10;&#10;Description automatically generated">
            <a:extLst>
              <a:ext uri="{FF2B5EF4-FFF2-40B4-BE49-F238E27FC236}">
                <a16:creationId xmlns:a16="http://schemas.microsoft.com/office/drawing/2014/main" id="{87352E73-55F0-F64D-B554-191F8791E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96134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0" y="290657"/>
            <a:ext cx="8342815" cy="438912"/>
          </a:xfrm>
        </p:spPr>
        <p:txBody>
          <a:bodyPr lIns="0" tIns="0" rIns="0" bIns="0">
            <a:noAutofit/>
          </a:bodyPr>
          <a:lstStyle/>
          <a:p>
            <a:r>
              <a:rPr lang="en-US" sz="2400" dirty="0">
                <a:solidFill>
                  <a:srgbClr val="333333"/>
                </a:solidFill>
                <a:latin typeface="Calibri" panose="020F0502020204030204"/>
              </a:rPr>
              <a:t>There has been an increase in the number of Americans who believe human-caused pollution contributes to climate change. </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0" y="958019"/>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670108" y="6375636"/>
            <a:ext cx="380378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believe that human-caused pollution contributes to climate change?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C9FBE196-A1D6-4F4E-B09F-9799C24ACE0E}"/>
              </a:ext>
            </a:extLst>
          </p:cNvPr>
          <p:cNvGraphicFramePr/>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0F2E5682-D6F3-4BA4-97D2-6B291F23A4E4}"/>
              </a:ext>
            </a:extLst>
          </p:cNvPr>
          <p:cNvSpPr/>
          <p:nvPr/>
        </p:nvSpPr>
        <p:spPr>
          <a:xfrm>
            <a:off x="4320653" y="132402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66</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7BF7BBC-1C05-42CE-9F8C-885903F8D80F}"/>
              </a:ext>
            </a:extLst>
          </p:cNvPr>
          <p:cNvSpPr/>
          <p:nvPr/>
        </p:nvSpPr>
        <p:spPr>
          <a:xfrm>
            <a:off x="1666514" y="131889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63</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D1815D5-9EAE-47DD-9BFD-04FF6CBCAAC9}"/>
              </a:ext>
            </a:extLst>
          </p:cNvPr>
          <p:cNvSpPr/>
          <p:nvPr/>
        </p:nvSpPr>
        <p:spPr>
          <a:xfrm>
            <a:off x="6902488" y="131889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a:t>
            </a:r>
            <a:r>
              <a:rPr lang="en-US" dirty="0">
                <a:solidFill>
                  <a:schemeClr val="accent6">
                    <a:lumMod val="75000"/>
                  </a:schemeClr>
                </a:solidFill>
                <a:latin typeface="Calibri" panose="020F0502020204030204"/>
              </a:rPr>
              <a:t>70</a:t>
            </a: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pic>
        <p:nvPicPr>
          <p:cNvPr id="15" name="Picture 14" descr="Icon&#10;&#10;Description automatically generated">
            <a:extLst>
              <a:ext uri="{FF2B5EF4-FFF2-40B4-BE49-F238E27FC236}">
                <a16:creationId xmlns:a16="http://schemas.microsoft.com/office/drawing/2014/main" id="{6BE27094-3E13-2D4B-BAC9-F00BF8D52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183310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BD6-2705-CE43-9C26-0E579DDD65F8}"/>
              </a:ext>
            </a:extLst>
          </p:cNvPr>
          <p:cNvSpPr>
            <a:spLocks noGrp="1"/>
          </p:cNvSpPr>
          <p:nvPr>
            <p:ph type="title"/>
          </p:nvPr>
        </p:nvSpPr>
        <p:spPr>
          <a:xfrm>
            <a:off x="276381" y="354657"/>
            <a:ext cx="8682562" cy="438912"/>
          </a:xfrm>
        </p:spPr>
        <p:txBody>
          <a:bodyPr lIns="0" tIns="0" rIns="0" bIns="0">
            <a:noAutofit/>
          </a:bodyPr>
          <a:lstStyle/>
          <a:p>
            <a:r>
              <a:rPr lang="en-US" sz="2400" dirty="0">
                <a:solidFill>
                  <a:srgbClr val="333333"/>
                </a:solidFill>
                <a:latin typeface="Calibri" panose="020F0502020204030204"/>
              </a:rPr>
              <a:t>Independents–key to winning in 2022—overwhelmingly believe human-caused pollution contributes to climate change.</a:t>
            </a:r>
            <a:endParaRPr lang="en-US" sz="2400" dirty="0">
              <a:solidFill>
                <a:srgbClr val="333333"/>
              </a:solidFill>
            </a:endParaRPr>
          </a:p>
        </p:txBody>
      </p:sp>
      <p:sp>
        <p:nvSpPr>
          <p:cNvPr id="8" name="Slide Number Placeholder 5">
            <a:extLst>
              <a:ext uri="{FF2B5EF4-FFF2-40B4-BE49-F238E27FC236}">
                <a16:creationId xmlns:a16="http://schemas.microsoft.com/office/drawing/2014/main" id="{F67A3E3F-9042-504A-9482-C843F4DFB7FF}"/>
              </a:ext>
            </a:extLst>
          </p:cNvPr>
          <p:cNvSpPr>
            <a:spLocks noGrp="1"/>
          </p:cNvSpPr>
          <p:nvPr>
            <p:ph type="sldNum" sz="quarter" idx="12"/>
          </p:nvPr>
        </p:nvSpPr>
        <p:spPr>
          <a:xfrm>
            <a:off x="8469691" y="6275221"/>
            <a:ext cx="68929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6E01ECB-9F79-DF4C-A9E9-6BFA7BE4766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249923C-87EE-46D4-9502-676462BC4CDB}"/>
              </a:ext>
            </a:extLst>
          </p:cNvPr>
          <p:cNvCxnSpPr>
            <a:cxnSpLocks/>
          </p:cNvCxnSpPr>
          <p:nvPr/>
        </p:nvCxnSpPr>
        <p:spPr>
          <a:xfrm>
            <a:off x="299955" y="6279472"/>
            <a:ext cx="854424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2FB2D6CC-CDE7-4A33-833A-288A1A9A3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1" y="6355848"/>
            <a:ext cx="1313336" cy="284498"/>
          </a:xfrm>
          <a:prstGeom prst="rect">
            <a:avLst/>
          </a:prstGeom>
        </p:spPr>
      </p:pic>
      <p:pic>
        <p:nvPicPr>
          <p:cNvPr id="9" name="Picture 8" descr="A picture containing food, drawing&#10;&#10;Description automatically generated">
            <a:extLst>
              <a:ext uri="{FF2B5EF4-FFF2-40B4-BE49-F238E27FC236}">
                <a16:creationId xmlns:a16="http://schemas.microsoft.com/office/drawing/2014/main" id="{781A1CAF-4A02-422B-A6BA-76DB43A407FB}"/>
              </a:ext>
            </a:extLst>
          </p:cNvPr>
          <p:cNvPicPr>
            <a:picLocks noChangeAspect="1"/>
          </p:cNvPicPr>
          <p:nvPr/>
        </p:nvPicPr>
        <p:blipFill rotWithShape="1">
          <a:blip r:embed="rId3">
            <a:extLst>
              <a:ext uri="{28A0092B-C50C-407E-A947-70E740481C1C}">
                <a14:useLocalDpi xmlns:a14="http://schemas.microsoft.com/office/drawing/2010/main" val="0"/>
              </a:ext>
            </a:extLst>
          </a:blip>
          <a:srcRect b="93078"/>
          <a:stretch/>
        </p:blipFill>
        <p:spPr>
          <a:xfrm>
            <a:off x="276381" y="1012848"/>
            <a:ext cx="3957400" cy="209061"/>
          </a:xfrm>
          <a:prstGeom prst="rect">
            <a:avLst/>
          </a:prstGeom>
        </p:spPr>
      </p:pic>
      <p:sp>
        <p:nvSpPr>
          <p:cNvPr id="11" name="Rectangle 10">
            <a:extLst>
              <a:ext uri="{FF2B5EF4-FFF2-40B4-BE49-F238E27FC236}">
                <a16:creationId xmlns:a16="http://schemas.microsoft.com/office/drawing/2014/main" id="{33343CA7-851C-4C8A-8C31-55B250266C3C}"/>
              </a:ext>
            </a:extLst>
          </p:cNvPr>
          <p:cNvSpPr/>
          <p:nvPr/>
        </p:nvSpPr>
        <p:spPr>
          <a:xfrm>
            <a:off x="2670108" y="6375636"/>
            <a:ext cx="3803785" cy="41549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Calibri" panose="020F0502020204030204"/>
                <a:ea typeface="+mn-ea"/>
                <a:cs typeface="+mn-cs"/>
              </a:rPr>
              <a:t>And, do you believe that human-caused pollution contributes to climate change?</a:t>
            </a:r>
          </a:p>
        </p:txBody>
      </p:sp>
      <p:cxnSp>
        <p:nvCxnSpPr>
          <p:cNvPr id="14" name="Straight Connector 13">
            <a:extLst>
              <a:ext uri="{FF2B5EF4-FFF2-40B4-BE49-F238E27FC236}">
                <a16:creationId xmlns:a16="http://schemas.microsoft.com/office/drawing/2014/main" id="{85848836-F2AE-4675-A47A-D7CFBF04EB35}"/>
              </a:ext>
            </a:extLst>
          </p:cNvPr>
          <p:cNvCxnSpPr>
            <a:cxnSpLocks/>
          </p:cNvCxnSpPr>
          <p:nvPr/>
        </p:nvCxnSpPr>
        <p:spPr>
          <a:xfrm>
            <a:off x="524805" y="6279472"/>
            <a:ext cx="8094391"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a:extLst>
              <a:ext uri="{FF2B5EF4-FFF2-40B4-BE49-F238E27FC236}">
                <a16:creationId xmlns:a16="http://schemas.microsoft.com/office/drawing/2014/main" id="{C9FBE196-A1D6-4F4E-B09F-9799C24ACE0E}"/>
              </a:ext>
            </a:extLst>
          </p:cNvPr>
          <p:cNvGraphicFramePr/>
          <p:nvPr/>
        </p:nvGraphicFramePr>
        <p:xfrm>
          <a:off x="554984" y="1324963"/>
          <a:ext cx="8034033" cy="4880109"/>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a:extLst>
              <a:ext uri="{FF2B5EF4-FFF2-40B4-BE49-F238E27FC236}">
                <a16:creationId xmlns:a16="http://schemas.microsoft.com/office/drawing/2014/main" id="{0F2E5682-D6F3-4BA4-97D2-6B291F23A4E4}"/>
              </a:ext>
            </a:extLst>
          </p:cNvPr>
          <p:cNvSpPr/>
          <p:nvPr/>
        </p:nvSpPr>
        <p:spPr>
          <a:xfrm>
            <a:off x="4320653" y="1324027"/>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rPr>
              <a:t>+</a:t>
            </a:r>
            <a:r>
              <a:rPr lang="en-US" dirty="0">
                <a:solidFill>
                  <a:srgbClr val="9A57CD"/>
                </a:solidFill>
                <a:latin typeface="Calibri" panose="020F0502020204030204"/>
              </a:rPr>
              <a:t>76</a:t>
            </a:r>
            <a:endParaRPr kumimoji="0" lang="en-US" sz="1800" b="0" i="0" u="none" strike="noStrike" kern="1200" cap="none" spc="0" normalizeH="0" baseline="0" noProof="0" dirty="0">
              <a:ln>
                <a:noFill/>
              </a:ln>
              <a:solidFill>
                <a:srgbClr val="9A57CD"/>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F7BF7BBC-1C05-42CE-9F8C-885903F8D80F}"/>
              </a:ext>
            </a:extLst>
          </p:cNvPr>
          <p:cNvSpPr/>
          <p:nvPr/>
        </p:nvSpPr>
        <p:spPr>
          <a:xfrm>
            <a:off x="1666514" y="131889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rPr>
              <a:t>+</a:t>
            </a:r>
            <a:r>
              <a:rPr lang="en-US" dirty="0">
                <a:solidFill>
                  <a:srgbClr val="C0504D"/>
                </a:solidFill>
                <a:latin typeface="Calibri" panose="020F0502020204030204"/>
              </a:rPr>
              <a:t>45</a:t>
            </a:r>
            <a:endParaRPr kumimoji="0" lang="en-US" sz="18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D1815D5-9EAE-47DD-9BFD-04FF6CBCAAC9}"/>
              </a:ext>
            </a:extLst>
          </p:cNvPr>
          <p:cNvSpPr/>
          <p:nvPr/>
        </p:nvSpPr>
        <p:spPr>
          <a:xfrm>
            <a:off x="6902488" y="1318892"/>
            <a:ext cx="534121"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rPr>
              <a:t>+</a:t>
            </a:r>
            <a:r>
              <a:rPr lang="en-US" dirty="0">
                <a:solidFill>
                  <a:srgbClr val="4C7BD1"/>
                </a:solidFill>
                <a:latin typeface="Calibri" panose="020F0502020204030204"/>
              </a:rPr>
              <a:t>91</a:t>
            </a:r>
            <a:endParaRPr kumimoji="0" lang="en-US" sz="1800" b="0" i="0" u="none" strike="noStrike" kern="1200" cap="none" spc="0" normalizeH="0" baseline="0" noProof="0" dirty="0">
              <a:ln>
                <a:noFill/>
              </a:ln>
              <a:solidFill>
                <a:srgbClr val="4C7BD1"/>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70C30FB-A80C-4E3C-A498-4B7D55E50645}"/>
              </a:ext>
            </a:extLst>
          </p:cNvPr>
          <p:cNvSpPr txBox="1"/>
          <p:nvPr/>
        </p:nvSpPr>
        <p:spPr>
          <a:xfrm>
            <a:off x="955705" y="3790184"/>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28</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17" name="TextBox 16">
            <a:extLst>
              <a:ext uri="{FF2B5EF4-FFF2-40B4-BE49-F238E27FC236}">
                <a16:creationId xmlns:a16="http://schemas.microsoft.com/office/drawing/2014/main" id="{3E3B7E8D-7A52-47F0-A19F-B19383DD9C8E}"/>
              </a:ext>
            </a:extLst>
          </p:cNvPr>
          <p:cNvSpPr txBox="1"/>
          <p:nvPr/>
        </p:nvSpPr>
        <p:spPr>
          <a:xfrm>
            <a:off x="3652214" y="3087046"/>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18" name="TextBox 17">
            <a:extLst>
              <a:ext uri="{FF2B5EF4-FFF2-40B4-BE49-F238E27FC236}">
                <a16:creationId xmlns:a16="http://schemas.microsoft.com/office/drawing/2014/main" id="{D9E1EBB5-529E-4D3B-9B18-44389827E263}"/>
              </a:ext>
            </a:extLst>
          </p:cNvPr>
          <p:cNvSpPr txBox="1"/>
          <p:nvPr/>
        </p:nvSpPr>
        <p:spPr>
          <a:xfrm>
            <a:off x="6316874" y="2277547"/>
            <a:ext cx="90711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73</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Definitely </a:t>
            </a:r>
          </a:p>
        </p:txBody>
      </p:sp>
      <p:sp>
        <p:nvSpPr>
          <p:cNvPr id="20" name="TextBox 19">
            <a:extLst>
              <a:ext uri="{FF2B5EF4-FFF2-40B4-BE49-F238E27FC236}">
                <a16:creationId xmlns:a16="http://schemas.microsoft.com/office/drawing/2014/main" id="{A81B862B-686F-41F1-9D24-DA078477962D}"/>
              </a:ext>
            </a:extLst>
          </p:cNvPr>
          <p:cNvSpPr txBox="1"/>
          <p:nvPr/>
        </p:nvSpPr>
        <p:spPr>
          <a:xfrm>
            <a:off x="719297" y="4891208"/>
            <a:ext cx="1398322" cy="369332"/>
          </a:xfrm>
          <a:prstGeom prst="rect">
            <a:avLst/>
          </a:prstGeom>
          <a:noFill/>
        </p:spPr>
        <p:txBody>
          <a:bodyPr wrap="square" rtlCol="0">
            <a:spAutoFit/>
          </a:bodyPr>
          <a:lstStyle/>
          <a:p>
            <a:pPr algn="ctr"/>
            <a:r>
              <a:rPr lang="en-US" b="1" dirty="0">
                <a:solidFill>
                  <a:schemeClr val="bg1"/>
                </a:solidFill>
              </a:rPr>
              <a:t>Yes </a:t>
            </a:r>
          </a:p>
        </p:txBody>
      </p:sp>
      <p:sp>
        <p:nvSpPr>
          <p:cNvPr id="22" name="TextBox 21">
            <a:extLst>
              <a:ext uri="{FF2B5EF4-FFF2-40B4-BE49-F238E27FC236}">
                <a16:creationId xmlns:a16="http://schemas.microsoft.com/office/drawing/2014/main" id="{A523883F-3978-4E8F-A2FF-393379C631E5}"/>
              </a:ext>
            </a:extLst>
          </p:cNvPr>
          <p:cNvSpPr txBox="1"/>
          <p:nvPr/>
        </p:nvSpPr>
        <p:spPr>
          <a:xfrm>
            <a:off x="1630480" y="4891208"/>
            <a:ext cx="1398322" cy="369332"/>
          </a:xfrm>
          <a:prstGeom prst="rect">
            <a:avLst/>
          </a:prstGeom>
          <a:noFill/>
        </p:spPr>
        <p:txBody>
          <a:bodyPr wrap="square" rtlCol="0">
            <a:spAutoFit/>
          </a:bodyPr>
          <a:lstStyle/>
          <a:p>
            <a:pPr algn="ctr"/>
            <a:r>
              <a:rPr lang="en-US" b="1" dirty="0">
                <a:solidFill>
                  <a:schemeClr val="bg1"/>
                </a:solidFill>
              </a:rPr>
              <a:t>No </a:t>
            </a:r>
          </a:p>
        </p:txBody>
      </p:sp>
      <p:sp>
        <p:nvSpPr>
          <p:cNvPr id="23" name="TextBox 22">
            <a:extLst>
              <a:ext uri="{FF2B5EF4-FFF2-40B4-BE49-F238E27FC236}">
                <a16:creationId xmlns:a16="http://schemas.microsoft.com/office/drawing/2014/main" id="{2FBF941F-88C8-4B09-B4D4-A3F0D53DFBC6}"/>
              </a:ext>
            </a:extLst>
          </p:cNvPr>
          <p:cNvSpPr txBox="1"/>
          <p:nvPr/>
        </p:nvSpPr>
        <p:spPr>
          <a:xfrm>
            <a:off x="3409470" y="4942398"/>
            <a:ext cx="1398322" cy="369332"/>
          </a:xfrm>
          <a:prstGeom prst="rect">
            <a:avLst/>
          </a:prstGeom>
          <a:noFill/>
        </p:spPr>
        <p:txBody>
          <a:bodyPr wrap="square" rtlCol="0">
            <a:spAutoFit/>
          </a:bodyPr>
          <a:lstStyle/>
          <a:p>
            <a:pPr algn="ctr"/>
            <a:r>
              <a:rPr lang="en-US" b="1" dirty="0">
                <a:solidFill>
                  <a:schemeClr val="bg1"/>
                </a:solidFill>
              </a:rPr>
              <a:t>Yes </a:t>
            </a:r>
          </a:p>
        </p:txBody>
      </p:sp>
      <p:sp>
        <p:nvSpPr>
          <p:cNvPr id="24" name="TextBox 23">
            <a:extLst>
              <a:ext uri="{FF2B5EF4-FFF2-40B4-BE49-F238E27FC236}">
                <a16:creationId xmlns:a16="http://schemas.microsoft.com/office/drawing/2014/main" id="{37FD905B-978F-4AEF-BD19-508CA1BF4A11}"/>
              </a:ext>
            </a:extLst>
          </p:cNvPr>
          <p:cNvSpPr txBox="1"/>
          <p:nvPr/>
        </p:nvSpPr>
        <p:spPr>
          <a:xfrm>
            <a:off x="4320653" y="4942398"/>
            <a:ext cx="1398322" cy="369332"/>
          </a:xfrm>
          <a:prstGeom prst="rect">
            <a:avLst/>
          </a:prstGeom>
          <a:noFill/>
        </p:spPr>
        <p:txBody>
          <a:bodyPr wrap="square" rtlCol="0">
            <a:spAutoFit/>
          </a:bodyPr>
          <a:lstStyle/>
          <a:p>
            <a:pPr algn="ctr"/>
            <a:r>
              <a:rPr lang="en-US" b="1" dirty="0">
                <a:solidFill>
                  <a:schemeClr val="bg1"/>
                </a:solidFill>
              </a:rPr>
              <a:t>No </a:t>
            </a:r>
          </a:p>
        </p:txBody>
      </p:sp>
      <p:sp>
        <p:nvSpPr>
          <p:cNvPr id="25" name="TextBox 24">
            <a:extLst>
              <a:ext uri="{FF2B5EF4-FFF2-40B4-BE49-F238E27FC236}">
                <a16:creationId xmlns:a16="http://schemas.microsoft.com/office/drawing/2014/main" id="{EF829B52-71CC-4A56-B212-385009871D1F}"/>
              </a:ext>
            </a:extLst>
          </p:cNvPr>
          <p:cNvSpPr txBox="1"/>
          <p:nvPr/>
        </p:nvSpPr>
        <p:spPr>
          <a:xfrm>
            <a:off x="6099643" y="4939926"/>
            <a:ext cx="1398322" cy="369332"/>
          </a:xfrm>
          <a:prstGeom prst="rect">
            <a:avLst/>
          </a:prstGeom>
          <a:noFill/>
        </p:spPr>
        <p:txBody>
          <a:bodyPr wrap="square" rtlCol="0">
            <a:spAutoFit/>
          </a:bodyPr>
          <a:lstStyle/>
          <a:p>
            <a:pPr algn="ctr"/>
            <a:r>
              <a:rPr lang="en-US" b="1" dirty="0">
                <a:solidFill>
                  <a:schemeClr val="bg1"/>
                </a:solidFill>
              </a:rPr>
              <a:t>Yes </a:t>
            </a:r>
          </a:p>
        </p:txBody>
      </p:sp>
      <p:sp>
        <p:nvSpPr>
          <p:cNvPr id="26" name="TextBox 25">
            <a:extLst>
              <a:ext uri="{FF2B5EF4-FFF2-40B4-BE49-F238E27FC236}">
                <a16:creationId xmlns:a16="http://schemas.microsoft.com/office/drawing/2014/main" id="{915E4980-8D31-48DE-9A32-E463E0F8266A}"/>
              </a:ext>
            </a:extLst>
          </p:cNvPr>
          <p:cNvSpPr txBox="1"/>
          <p:nvPr/>
        </p:nvSpPr>
        <p:spPr>
          <a:xfrm>
            <a:off x="7010826" y="5000086"/>
            <a:ext cx="1398322" cy="369332"/>
          </a:xfrm>
          <a:prstGeom prst="rect">
            <a:avLst/>
          </a:prstGeom>
          <a:noFill/>
        </p:spPr>
        <p:txBody>
          <a:bodyPr wrap="square" rtlCol="0">
            <a:spAutoFit/>
          </a:bodyPr>
          <a:lstStyle/>
          <a:p>
            <a:pPr algn="ctr"/>
            <a:r>
              <a:rPr lang="en-US" b="1" dirty="0">
                <a:solidFill>
                  <a:schemeClr val="bg1"/>
                </a:solidFill>
              </a:rPr>
              <a:t>No </a:t>
            </a:r>
          </a:p>
        </p:txBody>
      </p:sp>
      <p:pic>
        <p:nvPicPr>
          <p:cNvPr id="27" name="Picture 26" descr="Icon&#10;&#10;Description automatically generated">
            <a:extLst>
              <a:ext uri="{FF2B5EF4-FFF2-40B4-BE49-F238E27FC236}">
                <a16:creationId xmlns:a16="http://schemas.microsoft.com/office/drawing/2014/main" id="{FD7EF1C8-F99A-6A46-934C-C98907FB8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5353" y="6334229"/>
            <a:ext cx="1083618" cy="448882"/>
          </a:xfrm>
          <a:prstGeom prst="rect">
            <a:avLst/>
          </a:prstGeom>
        </p:spPr>
      </p:pic>
    </p:spTree>
    <p:extLst>
      <p:ext uri="{BB962C8B-B14F-4D97-AF65-F5344CB8AC3E}">
        <p14:creationId xmlns:p14="http://schemas.microsoft.com/office/powerpoint/2010/main" val="3021683266"/>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F55EB35623E04F810B10EF4CBA38A1" ma:contentTypeVersion="19" ma:contentTypeDescription="Create a new document." ma:contentTypeScope="" ma:versionID="79e610d36f40f70dc6873e10106a9ca0">
  <xsd:schema xmlns:xsd="http://www.w3.org/2001/XMLSchema" xmlns:xs="http://www.w3.org/2001/XMLSchema" xmlns:p="http://schemas.microsoft.com/office/2006/metadata/properties" xmlns:ns2="09500440-5515-4e2f-8fde-f2b447650309" xmlns:ns3="5281acca-28f3-43e3-9efb-29593310c30f" targetNamespace="http://schemas.microsoft.com/office/2006/metadata/properties" ma:root="true" ma:fieldsID="ed04ae394f06649781ca6587d0162737" ns2:_="" ns3:_="">
    <xsd:import namespace="09500440-5515-4e2f-8fde-f2b447650309"/>
    <xsd:import namespace="5281acca-28f3-43e3-9efb-29593310c3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mage"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500440-5515-4e2f-8fde-f2b447650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Image" ma:index="19" nillable="true" ma:displayName="Image" ma:format="Thumbnail" ma:internalName="Image">
      <xsd:simpleType>
        <xsd:restriction base="dms:Unknow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d2b11-15e7-409b-aa6b-8ae0f4991fa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1acca-28f3-43e3-9efb-29593310c3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70ec56a-87a2-400b-8875-7c51ebffa513}" ma:internalName="TaxCatchAll" ma:showField="CatchAllData" ma:web="5281acca-28f3-43e3-9efb-29593310c3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 xmlns="09500440-5515-4e2f-8fde-f2b447650309" xsi:nil="true"/>
    <TaxCatchAll xmlns="5281acca-28f3-43e3-9efb-29593310c30f" xsi:nil="true"/>
    <lcf76f155ced4ddcb4097134ff3c332f xmlns="09500440-5515-4e2f-8fde-f2b4476503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EB934A-E690-4C5A-BFCF-BF421BA14D72}"/>
</file>

<file path=customXml/itemProps2.xml><?xml version="1.0" encoding="utf-8"?>
<ds:datastoreItem xmlns:ds="http://schemas.openxmlformats.org/officeDocument/2006/customXml" ds:itemID="{A601A029-15C6-4BB2-BAE1-2D36CB291632}"/>
</file>

<file path=customXml/itemProps3.xml><?xml version="1.0" encoding="utf-8"?>
<ds:datastoreItem xmlns:ds="http://schemas.openxmlformats.org/officeDocument/2006/customXml" ds:itemID="{46D17F37-6AAF-4899-BCF2-F724709EDDEE}"/>
</file>

<file path=docProps/app.xml><?xml version="1.0" encoding="utf-8"?>
<Properties xmlns="http://schemas.openxmlformats.org/officeDocument/2006/extended-properties" xmlns:vt="http://schemas.openxmlformats.org/officeDocument/2006/docPropsVTypes">
  <Template>Office Theme</Template>
  <TotalTime>9977</TotalTime>
  <Words>3405</Words>
  <Application>Microsoft Macintosh PowerPoint</Application>
  <PresentationFormat>On-screen Show (4:3)</PresentationFormat>
  <Paragraphs>647</Paragraphs>
  <Slides>30</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3_Office Theme</vt:lpstr>
      <vt:lpstr>1_Office Theme</vt:lpstr>
      <vt:lpstr>CRES National Survey </vt:lpstr>
      <vt:lpstr>Table of Contents </vt:lpstr>
      <vt:lpstr>KEY FINDINGS</vt:lpstr>
      <vt:lpstr>KEY FINDINGS</vt:lpstr>
      <vt:lpstr>Voters aren’t pleased with the direction of the country or their political leaders.</vt:lpstr>
      <vt:lpstr>The generic congressional ballot reflects other recent polling—it’s a dead heat.</vt:lpstr>
      <vt:lpstr>Energy is the least partisan–providing opportunity to effectively message independent voters. </vt:lpstr>
      <vt:lpstr>There has been an increase in the number of Americans who believe human-caused pollution contributes to climate change. </vt:lpstr>
      <vt:lpstr>Independents–key to winning in 2022—overwhelmingly believe human-caused pollution contributes to climate change.</vt:lpstr>
      <vt:lpstr>In just one year, there was a 14 percent jump in the number of Americans who say their lives have been affected by climate change.</vt:lpstr>
      <vt:lpstr>That increase happened across party lines—13 percent increase in Republicans and 15 percent increase in independents. </vt:lpstr>
      <vt:lpstr>Older voters are now more likely to say their lives have been impacted– a 22 percent jump in 55–64-year-olds and 17 percent increase for those 65+.</vt:lpstr>
      <vt:lpstr>Voters remain consistently in favor of the federal government taking action to accelerate the development and use of clean energy in the country. </vt:lpstr>
      <vt:lpstr>Voters are strongly in favor of the federal government taking more action to address climate change. </vt:lpstr>
      <vt:lpstr>Six emission-reducing policies have clear support across party lines. </vt:lpstr>
      <vt:lpstr>Government mandates and tax increases have significantly lower support. </vt:lpstr>
      <vt:lpstr>These six policies have strong support among key 2022 target voters. </vt:lpstr>
      <vt:lpstr>A large majority of Americans say natural gas is reliable, affordable, plentiful, clean and will be part of the U.S. energy mix for decades to come.</vt:lpstr>
      <vt:lpstr>Half of voters oppose banning the production of natural gas in the country—including 52 percent of independents. </vt:lpstr>
      <vt:lpstr>An even larger majority–53 percent–oppose banning use of natural gas for cooking or heating in the construction of new homes.</vt:lpstr>
      <vt:lpstr>When told banning natural gas would result in energy shortages and rising prices, opposition increases to 71 percent. </vt:lpstr>
      <vt:lpstr>When voters are asked to choose between a candidate who supports financial incentives for businesses to adopt clean energy practices, and one who supports government mandates…</vt:lpstr>
      <vt:lpstr>The “incentives” candidate easily wins with significant support across party lines.</vt:lpstr>
      <vt:lpstr>The “incentives” candidate also leads among key 2022 constituencies.</vt:lpstr>
      <vt:lpstr>When voters are asked whether they would be more favorable to their Senator or Member of Congress if they supported government action (to reduce carbon pollution/encourage the development of clean energy)…</vt:lpstr>
      <vt:lpstr>Two-thirds of voters say they would have a more favorable impression of those elected officials…</vt:lpstr>
      <vt:lpstr>While support generally cuts across the aisle.</vt:lpstr>
      <vt:lpstr>A mere 16 percent of voters believe the U.S. is energy independent.</vt:lpstr>
      <vt:lpstr>Achieving energy independence with fossil fuels remains partisan.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 National Survey</dc:title>
  <dc:creator>Mara Efimov</dc:creator>
  <cp:lastModifiedBy>Evan Dixon</cp:lastModifiedBy>
  <cp:revision>116</cp:revision>
  <cp:lastPrinted>2022-02-24T21:26:37Z</cp:lastPrinted>
  <dcterms:created xsi:type="dcterms:W3CDTF">2022-02-09T16:14:10Z</dcterms:created>
  <dcterms:modified xsi:type="dcterms:W3CDTF">2022-02-28T14:47:57Z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0x01010052F55EB35623E04F810B10EF4CBA38A1</vt:lpwstr>
  </property>
</Properties>
</file>